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1"/>
  </p:notesMasterIdLst>
  <p:sldIdLst>
    <p:sldId id="256" r:id="rId2"/>
    <p:sldId id="257" r:id="rId3"/>
    <p:sldId id="258" r:id="rId4"/>
    <p:sldId id="259" r:id="rId5"/>
    <p:sldId id="260" r:id="rId6"/>
    <p:sldId id="261" r:id="rId7"/>
    <p:sldId id="280" r:id="rId8"/>
    <p:sldId id="281" r:id="rId9"/>
    <p:sldId id="282" r:id="rId10"/>
    <p:sldId id="268" r:id="rId11"/>
    <p:sldId id="269" r:id="rId12"/>
    <p:sldId id="270" r:id="rId13"/>
    <p:sldId id="271" r:id="rId14"/>
    <p:sldId id="287" r:id="rId15"/>
    <p:sldId id="288" r:id="rId16"/>
    <p:sldId id="289" r:id="rId17"/>
    <p:sldId id="290" r:id="rId18"/>
    <p:sldId id="291" r:id="rId19"/>
    <p:sldId id="292" r:id="rId20"/>
    <p:sldId id="294" r:id="rId21"/>
    <p:sldId id="297" r:id="rId22"/>
    <p:sldId id="295" r:id="rId23"/>
    <p:sldId id="296" r:id="rId24"/>
    <p:sldId id="274" r:id="rId25"/>
    <p:sldId id="275" r:id="rId26"/>
    <p:sldId id="276" r:id="rId27"/>
    <p:sldId id="277" r:id="rId28"/>
    <p:sldId id="278" r:id="rId29"/>
    <p:sldId id="286" r:id="rId30"/>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2" roundtripDataSignature="AMtx7mhWi/LC4CEqrUYZTscGQcjLpaYTW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181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AE470D8-E5EF-4B10-9E27-376BC622182E}" v="45" dt="2025-06-18T18:08:37.213"/>
    <p1510:client id="{FC4052F1-7CCD-42A4-BEFC-7089242E72BA}" v="40" dt="2025-06-19T05:44:34.233"/>
  </p1510:revLst>
</p1510:revInfo>
</file>

<file path=ppt/tableStyles.xml><?xml version="1.0" encoding="utf-8"?>
<a:tblStyleLst xmlns:a="http://schemas.openxmlformats.org/drawingml/2006/main" def="{6F0110F7-3472-4288-BBBE-1755270B5A6E}">
  <a:tblStyle styleId="{6F0110F7-3472-4288-BBBE-1755270B5A6E}" styleName="Table_0">
    <a:wholeTbl>
      <a:tcTxStyle b="off" i="off">
        <a:font>
          <a:latin typeface="Calibri"/>
          <a:ea typeface="Calibri"/>
          <a:cs typeface="Calibri"/>
        </a:font>
        <a:schemeClr val="dk1"/>
      </a:tcTxStyle>
      <a:tcStyle>
        <a:tcBdr>
          <a:left>
            <a:ln w="12700" cap="flat" cmpd="sng">
              <a:solidFill>
                <a:schemeClr val="accent5"/>
              </a:solidFill>
              <a:prstDash val="solid"/>
              <a:round/>
              <a:headEnd type="none" w="sm" len="sm"/>
              <a:tailEnd type="none" w="sm" len="sm"/>
            </a:ln>
          </a:left>
          <a:right>
            <a:ln w="12700" cap="flat" cmpd="sng">
              <a:solidFill>
                <a:schemeClr val="accent5"/>
              </a:solidFill>
              <a:prstDash val="solid"/>
              <a:round/>
              <a:headEnd type="none" w="sm" len="sm"/>
              <a:tailEnd type="none" w="sm" len="sm"/>
            </a:ln>
          </a:right>
          <a:top>
            <a:ln w="12700" cap="flat" cmpd="sng">
              <a:solidFill>
                <a:schemeClr val="accent5"/>
              </a:solidFill>
              <a:prstDash val="solid"/>
              <a:round/>
              <a:headEnd type="none" w="sm" len="sm"/>
              <a:tailEnd type="none" w="sm" len="sm"/>
            </a:ln>
          </a:top>
          <a:bottom>
            <a:ln w="12700" cap="flat" cmpd="sng">
              <a:solidFill>
                <a:schemeClr val="accent5"/>
              </a:solidFill>
              <a:prstDash val="solid"/>
              <a:round/>
              <a:headEnd type="none" w="sm" len="sm"/>
              <a:tailEnd type="none" w="sm" len="sm"/>
            </a:ln>
          </a:bottom>
          <a:insideH>
            <a:ln w="12700" cap="flat" cmpd="sng">
              <a:solidFill>
                <a:schemeClr val="accent5"/>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lt1"/>
          </a:solidFill>
        </a:fill>
      </a:tcStyle>
    </a:wholeTbl>
    <a:band1H>
      <a:tcTxStyle/>
      <a:tcStyle>
        <a:tcBdr/>
        <a:fill>
          <a:solidFill>
            <a:srgbClr val="E8F1F5"/>
          </a:solidFill>
        </a:fill>
      </a:tcStyle>
    </a:band1H>
    <a:band2H>
      <a:tcTxStyle/>
      <a:tcStyle>
        <a:tcBdr/>
      </a:tcStyle>
    </a:band2H>
    <a:band1V>
      <a:tcTxStyle/>
      <a:tcStyle>
        <a:tcBdr/>
        <a:fill>
          <a:solidFill>
            <a:srgbClr val="E8F1F5"/>
          </a:solidFill>
        </a:fill>
      </a:tcStyle>
    </a:band1V>
    <a:band2V>
      <a:tcTxStyle/>
      <a:tcStyle>
        <a:tcBdr/>
      </a:tcStyle>
    </a:band2V>
    <a:lastCol>
      <a:tcTxStyle b="on" i="off"/>
      <a:tcStyle>
        <a:tcBdr/>
      </a:tcStyle>
    </a:lastCol>
    <a:firstCol>
      <a:tcTxStyle b="on" i="off"/>
      <a:tcStyle>
        <a:tcBdr/>
      </a:tcStyle>
    </a:firstCol>
    <a:lastRow>
      <a:tcTxStyle b="on" i="off"/>
      <a:tcStyle>
        <a:tcBdr>
          <a:top>
            <a:ln w="50800" cap="flat" cmpd="sng">
              <a:solidFill>
                <a:schemeClr val="accent5"/>
              </a:solidFill>
              <a:prstDash val="solid"/>
              <a:round/>
              <a:headEnd type="none" w="sm" len="sm"/>
              <a:tailEnd type="none" w="sm" len="sm"/>
            </a:ln>
          </a:top>
        </a:tcBdr>
        <a:fill>
          <a:solidFill>
            <a:schemeClr val="l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fill>
          <a:solidFill>
            <a:schemeClr val="accent5"/>
          </a:solidFill>
        </a:fill>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93447" autoAdjust="0"/>
  </p:normalViewPr>
  <p:slideViewPr>
    <p:cSldViewPr snapToGrid="0">
      <p:cViewPr varScale="1">
        <p:scale>
          <a:sx n="59" d="100"/>
          <a:sy n="59" d="100"/>
        </p:scale>
        <p:origin x="956" y="52"/>
      </p:cViewPr>
      <p:guideLst>
        <p:guide orient="horz" pos="2160"/>
        <p:guide pos="3840"/>
      </p:guideLst>
    </p:cSldViewPr>
  </p:slideViewPr>
  <p:notesTextViewPr>
    <p:cViewPr>
      <p:scale>
        <a:sx n="1" d="1"/>
        <a:sy n="1" d="1"/>
      </p:scale>
      <p:origin x="0" y="0"/>
    </p:cViewPr>
  </p:notesTextViewPr>
  <p:sorterViewPr>
    <p:cViewPr>
      <p:scale>
        <a:sx n="100" d="100"/>
        <a:sy n="100" d="100"/>
      </p:scale>
      <p:origin x="0" y="-142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customschemas.google.com/relationships/presentationmetadata" Target="metadata"/><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jpg>
</file>

<file path=ppt/media/image12.jpg>
</file>

<file path=ppt/media/image13.jp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2" y="1"/>
            <a:ext cx="3076575" cy="512763"/>
          </a:xfrm>
          <a:prstGeom prst="rect">
            <a:avLst/>
          </a:prstGeom>
          <a:noFill/>
          <a:ln>
            <a:noFill/>
          </a:ln>
        </p:spPr>
        <p:txBody>
          <a:bodyPr spcFirstLastPara="1" wrap="square" lIns="91475" tIns="45725" rIns="91475" bIns="45725" anchor="t" anchorCtr="0">
            <a:noAutofit/>
          </a:bodyPr>
          <a:lstStyle>
            <a:lvl1pPr marR="0" lvl="0" algn="l" rtl="0">
              <a:spcBef>
                <a:spcPts val="0"/>
              </a:spcBef>
              <a:spcAft>
                <a:spcPts val="0"/>
              </a:spcAft>
              <a:buSzPts val="1400"/>
              <a:buNone/>
              <a:defRPr sz="11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4021139" y="1"/>
            <a:ext cx="3076575" cy="512763"/>
          </a:xfrm>
          <a:prstGeom prst="rect">
            <a:avLst/>
          </a:prstGeom>
          <a:noFill/>
          <a:ln>
            <a:noFill/>
          </a:ln>
        </p:spPr>
        <p:txBody>
          <a:bodyPr spcFirstLastPara="1" wrap="square" lIns="91475" tIns="45725" rIns="91475" bIns="45725" anchor="t" anchorCtr="0">
            <a:noAutofit/>
          </a:bodyPr>
          <a:lstStyle>
            <a:lvl1pPr marR="0" lvl="0" algn="r" rtl="0">
              <a:spcBef>
                <a:spcPts val="0"/>
              </a:spcBef>
              <a:spcAft>
                <a:spcPts val="0"/>
              </a:spcAft>
              <a:buSzPts val="1400"/>
              <a:buNone/>
              <a:defRPr sz="11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990600" y="766763"/>
            <a:ext cx="5118100" cy="383857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709614" y="4862514"/>
            <a:ext cx="5680075" cy="4605337"/>
          </a:xfrm>
          <a:prstGeom prst="rect">
            <a:avLst/>
          </a:prstGeom>
          <a:noFill/>
          <a:ln>
            <a:noFill/>
          </a:ln>
        </p:spPr>
        <p:txBody>
          <a:bodyPr spcFirstLastPara="1" wrap="square" lIns="91475" tIns="45725" rIns="91475" bIns="45725" anchor="t" anchorCtr="0">
            <a:noAutofit/>
          </a:bodyPr>
          <a:lstStyle>
            <a:lvl1pPr marL="457200" marR="0" lvl="0"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2" y="9720264"/>
            <a:ext cx="3076575" cy="512762"/>
          </a:xfrm>
          <a:prstGeom prst="rect">
            <a:avLst/>
          </a:prstGeom>
          <a:noFill/>
          <a:ln>
            <a:noFill/>
          </a:ln>
        </p:spPr>
        <p:txBody>
          <a:bodyPr spcFirstLastPara="1" wrap="square" lIns="91475" tIns="45725" rIns="91475" bIns="45725" anchor="b" anchorCtr="0">
            <a:noAutofit/>
          </a:bodyPr>
          <a:lstStyle>
            <a:lvl1pPr marR="0" lvl="0" algn="l" rtl="0">
              <a:spcBef>
                <a:spcPts val="0"/>
              </a:spcBef>
              <a:spcAft>
                <a:spcPts val="0"/>
              </a:spcAft>
              <a:buSzPts val="1400"/>
              <a:buNone/>
              <a:defRPr sz="11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4021139" y="9720264"/>
            <a:ext cx="3076575" cy="512762"/>
          </a:xfrm>
          <a:prstGeom prst="rect">
            <a:avLst/>
          </a:prstGeom>
          <a:noFill/>
          <a:ln>
            <a:noFill/>
          </a:ln>
        </p:spPr>
        <p:txBody>
          <a:bodyPr spcFirstLastPara="1" wrap="square" lIns="91475" tIns="45725" rIns="91475" bIns="45725" anchor="b" anchorCtr="0">
            <a:noAutofit/>
          </a:bodyPr>
          <a:lstStyle/>
          <a:p>
            <a:pPr marL="0" marR="0" lvl="0" indent="0" algn="r" rtl="0">
              <a:spcBef>
                <a:spcPts val="0"/>
              </a:spcBef>
              <a:spcAft>
                <a:spcPts val="0"/>
              </a:spcAft>
              <a:buNone/>
            </a:pPr>
            <a:fld id="{00000000-1234-1234-1234-123412341234}" type="slidenum">
              <a:rPr lang="en-IN" sz="1100" b="0" i="0" u="none" strike="noStrike" cap="none">
                <a:solidFill>
                  <a:schemeClr val="dk1"/>
                </a:solidFill>
                <a:latin typeface="Calibri"/>
                <a:ea typeface="Calibri"/>
                <a:cs typeface="Calibri"/>
                <a:sym typeface="Calibri"/>
              </a:rPr>
              <a:t>‹#›</a:t>
            </a:fld>
            <a:endParaRPr sz="11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709614" y="4862514"/>
            <a:ext cx="5680075" cy="4605337"/>
          </a:xfrm>
          <a:prstGeom prst="rect">
            <a:avLst/>
          </a:prstGeom>
        </p:spPr>
        <p:txBody>
          <a:bodyPr spcFirstLastPara="1" wrap="square" lIns="91475" tIns="45725" rIns="91475" bIns="45725" anchor="t" anchorCtr="0">
            <a:noAutofit/>
          </a:bodyPr>
          <a:lstStyle/>
          <a:p>
            <a:pPr marL="0" lvl="0" indent="0" algn="l" rtl="0">
              <a:spcBef>
                <a:spcPts val="360"/>
              </a:spcBef>
              <a:spcAft>
                <a:spcPts val="0"/>
              </a:spcAft>
              <a:buNone/>
            </a:pPr>
            <a:endParaRPr/>
          </a:p>
        </p:txBody>
      </p:sp>
      <p:sp>
        <p:nvSpPr>
          <p:cNvPr id="86" name="Google Shape;86;p1:notes"/>
          <p:cNvSpPr>
            <a:spLocks noGrp="1" noRot="1" noChangeAspect="1"/>
          </p:cNvSpPr>
          <p:nvPr>
            <p:ph type="sldImg" idx="2"/>
          </p:nvPr>
        </p:nvSpPr>
        <p:spPr>
          <a:xfrm>
            <a:off x="138113" y="766763"/>
            <a:ext cx="6823075" cy="3838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6:notes"/>
          <p:cNvSpPr txBox="1">
            <a:spLocks noGrp="1"/>
          </p:cNvSpPr>
          <p:nvPr>
            <p:ph type="body" idx="1"/>
          </p:nvPr>
        </p:nvSpPr>
        <p:spPr>
          <a:xfrm>
            <a:off x="709614" y="4862514"/>
            <a:ext cx="5680075" cy="4605337"/>
          </a:xfrm>
          <a:prstGeom prst="rect">
            <a:avLst/>
          </a:prstGeom>
        </p:spPr>
        <p:txBody>
          <a:bodyPr spcFirstLastPara="1" wrap="square" lIns="91475" tIns="45725" rIns="91475" bIns="45725" anchor="t" anchorCtr="0">
            <a:noAutofit/>
          </a:bodyPr>
          <a:lstStyle/>
          <a:p>
            <a:pPr marL="0" lvl="0" indent="0" algn="l" rtl="0">
              <a:spcBef>
                <a:spcPts val="360"/>
              </a:spcBef>
              <a:spcAft>
                <a:spcPts val="0"/>
              </a:spcAft>
              <a:buNone/>
            </a:pPr>
            <a:endParaRPr dirty="0"/>
          </a:p>
        </p:txBody>
      </p:sp>
      <p:sp>
        <p:nvSpPr>
          <p:cNvPr id="171" name="Google Shape;171;p16:notes"/>
          <p:cNvSpPr>
            <a:spLocks noGrp="1" noRot="1" noChangeAspect="1"/>
          </p:cNvSpPr>
          <p:nvPr>
            <p:ph type="sldImg" idx="2"/>
          </p:nvPr>
        </p:nvSpPr>
        <p:spPr>
          <a:xfrm>
            <a:off x="138113" y="766763"/>
            <a:ext cx="6823075" cy="3838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7:notes"/>
          <p:cNvSpPr txBox="1">
            <a:spLocks noGrp="1"/>
          </p:cNvSpPr>
          <p:nvPr>
            <p:ph type="body" idx="1"/>
          </p:nvPr>
        </p:nvSpPr>
        <p:spPr>
          <a:xfrm>
            <a:off x="709614" y="4862514"/>
            <a:ext cx="5680075" cy="4605337"/>
          </a:xfrm>
          <a:prstGeom prst="rect">
            <a:avLst/>
          </a:prstGeom>
        </p:spPr>
        <p:txBody>
          <a:bodyPr spcFirstLastPara="1" wrap="square" lIns="91475" tIns="45725" rIns="91475" bIns="45725" anchor="t" anchorCtr="0">
            <a:noAutofit/>
          </a:bodyPr>
          <a:lstStyle/>
          <a:p>
            <a:pPr marL="0" lvl="0" indent="0" algn="l" rtl="0">
              <a:spcBef>
                <a:spcPts val="360"/>
              </a:spcBef>
              <a:spcAft>
                <a:spcPts val="0"/>
              </a:spcAft>
              <a:buNone/>
            </a:pPr>
            <a:endParaRPr/>
          </a:p>
        </p:txBody>
      </p:sp>
      <p:sp>
        <p:nvSpPr>
          <p:cNvPr id="176" name="Google Shape;176;p17:notes"/>
          <p:cNvSpPr>
            <a:spLocks noGrp="1" noRot="1" noChangeAspect="1"/>
          </p:cNvSpPr>
          <p:nvPr>
            <p:ph type="sldImg" idx="2"/>
          </p:nvPr>
        </p:nvSpPr>
        <p:spPr>
          <a:xfrm>
            <a:off x="138113" y="766763"/>
            <a:ext cx="6823075" cy="3838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20:notes"/>
          <p:cNvSpPr txBox="1">
            <a:spLocks noGrp="1"/>
          </p:cNvSpPr>
          <p:nvPr>
            <p:ph type="body" idx="1"/>
          </p:nvPr>
        </p:nvSpPr>
        <p:spPr>
          <a:xfrm>
            <a:off x="709614" y="4862514"/>
            <a:ext cx="5680075" cy="4605337"/>
          </a:xfrm>
          <a:prstGeom prst="rect">
            <a:avLst/>
          </a:prstGeom>
        </p:spPr>
        <p:txBody>
          <a:bodyPr spcFirstLastPara="1" wrap="square" lIns="91475" tIns="45725" rIns="91475" bIns="45725" anchor="t" anchorCtr="0">
            <a:noAutofit/>
          </a:bodyPr>
          <a:lstStyle/>
          <a:p>
            <a:pPr marL="0" lvl="0" indent="0" algn="l" rtl="0">
              <a:spcBef>
                <a:spcPts val="360"/>
              </a:spcBef>
              <a:spcAft>
                <a:spcPts val="0"/>
              </a:spcAft>
              <a:buNone/>
            </a:pPr>
            <a:endParaRPr/>
          </a:p>
        </p:txBody>
      </p:sp>
      <p:sp>
        <p:nvSpPr>
          <p:cNvPr id="195" name="Google Shape;195;p20:notes"/>
          <p:cNvSpPr>
            <a:spLocks noGrp="1" noRot="1" noChangeAspect="1"/>
          </p:cNvSpPr>
          <p:nvPr>
            <p:ph type="sldImg" idx="2"/>
          </p:nvPr>
        </p:nvSpPr>
        <p:spPr>
          <a:xfrm>
            <a:off x="138113" y="766763"/>
            <a:ext cx="6823075" cy="3838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21:notes"/>
          <p:cNvSpPr txBox="1">
            <a:spLocks noGrp="1"/>
          </p:cNvSpPr>
          <p:nvPr>
            <p:ph type="body" idx="1"/>
          </p:nvPr>
        </p:nvSpPr>
        <p:spPr>
          <a:xfrm>
            <a:off x="709614" y="4862514"/>
            <a:ext cx="5680075" cy="4605337"/>
          </a:xfrm>
          <a:prstGeom prst="rect">
            <a:avLst/>
          </a:prstGeom>
        </p:spPr>
        <p:txBody>
          <a:bodyPr spcFirstLastPara="1" wrap="square" lIns="91475" tIns="45725" rIns="91475" bIns="45725" anchor="t" anchorCtr="0">
            <a:noAutofit/>
          </a:bodyPr>
          <a:lstStyle/>
          <a:p>
            <a:pPr marL="0" lvl="0" indent="0" algn="l" rtl="0">
              <a:spcBef>
                <a:spcPts val="360"/>
              </a:spcBef>
              <a:spcAft>
                <a:spcPts val="0"/>
              </a:spcAft>
              <a:buNone/>
            </a:pPr>
            <a:endParaRPr/>
          </a:p>
        </p:txBody>
      </p:sp>
      <p:sp>
        <p:nvSpPr>
          <p:cNvPr id="201" name="Google Shape;201;p21:notes"/>
          <p:cNvSpPr>
            <a:spLocks noGrp="1" noRot="1" noChangeAspect="1"/>
          </p:cNvSpPr>
          <p:nvPr>
            <p:ph type="sldImg" idx="2"/>
          </p:nvPr>
        </p:nvSpPr>
        <p:spPr>
          <a:xfrm>
            <a:off x="138113" y="766763"/>
            <a:ext cx="6823075" cy="3838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22:notes"/>
          <p:cNvSpPr txBox="1">
            <a:spLocks noGrp="1"/>
          </p:cNvSpPr>
          <p:nvPr>
            <p:ph type="body" idx="1"/>
          </p:nvPr>
        </p:nvSpPr>
        <p:spPr>
          <a:xfrm>
            <a:off x="709614" y="4862514"/>
            <a:ext cx="5680075" cy="4605337"/>
          </a:xfrm>
          <a:prstGeom prst="rect">
            <a:avLst/>
          </a:prstGeom>
        </p:spPr>
        <p:txBody>
          <a:bodyPr spcFirstLastPara="1" wrap="square" lIns="91475" tIns="45725" rIns="91475" bIns="45725" anchor="t" anchorCtr="0">
            <a:noAutofit/>
          </a:bodyPr>
          <a:lstStyle/>
          <a:p>
            <a:pPr marL="0" lvl="0" indent="0" algn="l" rtl="0">
              <a:spcBef>
                <a:spcPts val="360"/>
              </a:spcBef>
              <a:spcAft>
                <a:spcPts val="0"/>
              </a:spcAft>
              <a:buNone/>
            </a:pPr>
            <a:endParaRPr/>
          </a:p>
        </p:txBody>
      </p:sp>
      <p:sp>
        <p:nvSpPr>
          <p:cNvPr id="207" name="Google Shape;207;p22:notes"/>
          <p:cNvSpPr>
            <a:spLocks noGrp="1" noRot="1" noChangeAspect="1"/>
          </p:cNvSpPr>
          <p:nvPr>
            <p:ph type="sldImg" idx="2"/>
          </p:nvPr>
        </p:nvSpPr>
        <p:spPr>
          <a:xfrm>
            <a:off x="138113" y="766763"/>
            <a:ext cx="6823075" cy="3838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23:notes"/>
          <p:cNvSpPr txBox="1">
            <a:spLocks noGrp="1"/>
          </p:cNvSpPr>
          <p:nvPr>
            <p:ph type="body" idx="1"/>
          </p:nvPr>
        </p:nvSpPr>
        <p:spPr>
          <a:xfrm>
            <a:off x="709614" y="4862514"/>
            <a:ext cx="5680075" cy="4605337"/>
          </a:xfrm>
          <a:prstGeom prst="rect">
            <a:avLst/>
          </a:prstGeom>
        </p:spPr>
        <p:txBody>
          <a:bodyPr spcFirstLastPara="1" wrap="square" lIns="91475" tIns="45725" rIns="91475" bIns="45725" anchor="t" anchorCtr="0">
            <a:noAutofit/>
          </a:bodyPr>
          <a:lstStyle/>
          <a:p>
            <a:pPr marL="0" lvl="0" indent="0" algn="l" rtl="0">
              <a:spcBef>
                <a:spcPts val="360"/>
              </a:spcBef>
              <a:spcAft>
                <a:spcPts val="0"/>
              </a:spcAft>
              <a:buNone/>
            </a:pPr>
            <a:endParaRPr/>
          </a:p>
        </p:txBody>
      </p:sp>
      <p:sp>
        <p:nvSpPr>
          <p:cNvPr id="213" name="Google Shape;213;p23:notes"/>
          <p:cNvSpPr>
            <a:spLocks noGrp="1" noRot="1" noChangeAspect="1"/>
          </p:cNvSpPr>
          <p:nvPr>
            <p:ph type="sldImg" idx="2"/>
          </p:nvPr>
        </p:nvSpPr>
        <p:spPr>
          <a:xfrm>
            <a:off x="138113" y="766763"/>
            <a:ext cx="6823075" cy="3838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24:notes"/>
          <p:cNvSpPr txBox="1">
            <a:spLocks noGrp="1"/>
          </p:cNvSpPr>
          <p:nvPr>
            <p:ph type="body" idx="1"/>
          </p:nvPr>
        </p:nvSpPr>
        <p:spPr>
          <a:xfrm>
            <a:off x="709614" y="4862514"/>
            <a:ext cx="5680075" cy="4605337"/>
          </a:xfrm>
          <a:prstGeom prst="rect">
            <a:avLst/>
          </a:prstGeom>
        </p:spPr>
        <p:txBody>
          <a:bodyPr spcFirstLastPara="1" wrap="square" lIns="91475" tIns="45725" rIns="91475" bIns="45725" anchor="t" anchorCtr="0">
            <a:noAutofit/>
          </a:bodyPr>
          <a:lstStyle/>
          <a:p>
            <a:pPr marL="0" lvl="0" indent="0" algn="l" rtl="0">
              <a:spcBef>
                <a:spcPts val="360"/>
              </a:spcBef>
              <a:spcAft>
                <a:spcPts val="0"/>
              </a:spcAft>
              <a:buNone/>
            </a:pPr>
            <a:endParaRPr/>
          </a:p>
        </p:txBody>
      </p:sp>
      <p:sp>
        <p:nvSpPr>
          <p:cNvPr id="219" name="Google Shape;219;p24:notes"/>
          <p:cNvSpPr>
            <a:spLocks noGrp="1" noRot="1" noChangeAspect="1"/>
          </p:cNvSpPr>
          <p:nvPr>
            <p:ph type="sldImg" idx="2"/>
          </p:nvPr>
        </p:nvSpPr>
        <p:spPr>
          <a:xfrm>
            <a:off x="138113" y="766763"/>
            <a:ext cx="6823075" cy="3838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709614" y="4862514"/>
            <a:ext cx="5680075" cy="4605337"/>
          </a:xfrm>
          <a:prstGeom prst="rect">
            <a:avLst/>
          </a:prstGeom>
        </p:spPr>
        <p:txBody>
          <a:bodyPr spcFirstLastPara="1" wrap="square" lIns="91475" tIns="45725" rIns="91475" bIns="45725" anchor="t" anchorCtr="0">
            <a:noAutofit/>
          </a:bodyPr>
          <a:lstStyle/>
          <a:p>
            <a:pPr marL="0" lvl="0" indent="0" algn="l" rtl="0">
              <a:spcBef>
                <a:spcPts val="360"/>
              </a:spcBef>
              <a:spcAft>
                <a:spcPts val="0"/>
              </a:spcAft>
              <a:buNone/>
            </a:pPr>
            <a:endParaRPr/>
          </a:p>
        </p:txBody>
      </p:sp>
      <p:sp>
        <p:nvSpPr>
          <p:cNvPr id="93" name="Google Shape;93;p2:notes"/>
          <p:cNvSpPr>
            <a:spLocks noGrp="1" noRot="1" noChangeAspect="1"/>
          </p:cNvSpPr>
          <p:nvPr>
            <p:ph type="sldImg" idx="2"/>
          </p:nvPr>
        </p:nvSpPr>
        <p:spPr>
          <a:xfrm>
            <a:off x="138113" y="766763"/>
            <a:ext cx="6823075" cy="3838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3:notes"/>
          <p:cNvSpPr txBox="1">
            <a:spLocks noGrp="1"/>
          </p:cNvSpPr>
          <p:nvPr>
            <p:ph type="body" idx="1"/>
          </p:nvPr>
        </p:nvSpPr>
        <p:spPr>
          <a:xfrm>
            <a:off x="709614" y="4862514"/>
            <a:ext cx="5680075" cy="4605337"/>
          </a:xfrm>
          <a:prstGeom prst="rect">
            <a:avLst/>
          </a:prstGeom>
        </p:spPr>
        <p:txBody>
          <a:bodyPr spcFirstLastPara="1" wrap="square" lIns="91475" tIns="45725" rIns="91475" bIns="45725" anchor="t" anchorCtr="0">
            <a:noAutofit/>
          </a:bodyPr>
          <a:lstStyle/>
          <a:p>
            <a:pPr marL="0" lvl="0" indent="0" algn="l" rtl="0">
              <a:spcBef>
                <a:spcPts val="360"/>
              </a:spcBef>
              <a:spcAft>
                <a:spcPts val="0"/>
              </a:spcAft>
              <a:buNone/>
            </a:pPr>
            <a:endParaRPr/>
          </a:p>
        </p:txBody>
      </p:sp>
      <p:sp>
        <p:nvSpPr>
          <p:cNvPr id="99" name="Google Shape;99;p3:notes"/>
          <p:cNvSpPr>
            <a:spLocks noGrp="1" noRot="1" noChangeAspect="1"/>
          </p:cNvSpPr>
          <p:nvPr>
            <p:ph type="sldImg" idx="2"/>
          </p:nvPr>
        </p:nvSpPr>
        <p:spPr>
          <a:xfrm>
            <a:off x="138113" y="766763"/>
            <a:ext cx="6823075" cy="3838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4:notes"/>
          <p:cNvSpPr txBox="1">
            <a:spLocks noGrp="1"/>
          </p:cNvSpPr>
          <p:nvPr>
            <p:ph type="body" idx="1"/>
          </p:nvPr>
        </p:nvSpPr>
        <p:spPr>
          <a:xfrm>
            <a:off x="709614" y="4862514"/>
            <a:ext cx="5680075" cy="4605337"/>
          </a:xfrm>
          <a:prstGeom prst="rect">
            <a:avLst/>
          </a:prstGeom>
        </p:spPr>
        <p:txBody>
          <a:bodyPr spcFirstLastPara="1" wrap="square" lIns="91475" tIns="45725" rIns="91475" bIns="45725" anchor="t" anchorCtr="0">
            <a:noAutofit/>
          </a:bodyPr>
          <a:lstStyle/>
          <a:p>
            <a:pPr marL="0" lvl="0" indent="0" algn="l" rtl="0">
              <a:spcBef>
                <a:spcPts val="360"/>
              </a:spcBef>
              <a:spcAft>
                <a:spcPts val="0"/>
              </a:spcAft>
              <a:buNone/>
            </a:pPr>
            <a:endParaRPr/>
          </a:p>
        </p:txBody>
      </p:sp>
      <p:sp>
        <p:nvSpPr>
          <p:cNvPr id="107" name="Google Shape;107;p4:notes"/>
          <p:cNvSpPr>
            <a:spLocks noGrp="1" noRot="1" noChangeAspect="1"/>
          </p:cNvSpPr>
          <p:nvPr>
            <p:ph type="sldImg" idx="2"/>
          </p:nvPr>
        </p:nvSpPr>
        <p:spPr>
          <a:xfrm>
            <a:off x="138113" y="766763"/>
            <a:ext cx="6823075" cy="3838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5:notes"/>
          <p:cNvSpPr>
            <a:spLocks noGrp="1" noRot="1" noChangeAspect="1"/>
          </p:cNvSpPr>
          <p:nvPr>
            <p:ph type="sldImg" idx="2"/>
          </p:nvPr>
        </p:nvSpPr>
        <p:spPr>
          <a:xfrm>
            <a:off x="138113" y="766763"/>
            <a:ext cx="6823075" cy="383857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14" name="Google Shape;114;p5:notes"/>
          <p:cNvSpPr txBox="1">
            <a:spLocks noGrp="1"/>
          </p:cNvSpPr>
          <p:nvPr>
            <p:ph type="body" idx="1"/>
          </p:nvPr>
        </p:nvSpPr>
        <p:spPr>
          <a:xfrm>
            <a:off x="709614" y="4862514"/>
            <a:ext cx="5680075" cy="4605337"/>
          </a:xfrm>
          <a:prstGeom prst="rect">
            <a:avLst/>
          </a:prstGeom>
          <a:noFill/>
          <a:ln>
            <a:noFill/>
          </a:ln>
        </p:spPr>
        <p:txBody>
          <a:bodyPr spcFirstLastPara="1" wrap="square" lIns="91475" tIns="45725" rIns="91475" bIns="45725" anchor="t" anchorCtr="0">
            <a:noAutofit/>
          </a:bodyPr>
          <a:lstStyle/>
          <a:p>
            <a:pPr marL="0" lvl="0" indent="0" algn="l" rtl="0">
              <a:spcBef>
                <a:spcPts val="0"/>
              </a:spcBef>
              <a:spcAft>
                <a:spcPts val="0"/>
              </a:spcAft>
              <a:buNone/>
            </a:pPr>
            <a:endParaRPr/>
          </a:p>
        </p:txBody>
      </p:sp>
      <p:sp>
        <p:nvSpPr>
          <p:cNvPr id="115" name="Google Shape;115;p5:notes"/>
          <p:cNvSpPr txBox="1">
            <a:spLocks noGrp="1"/>
          </p:cNvSpPr>
          <p:nvPr>
            <p:ph type="sldNum" idx="12"/>
          </p:nvPr>
        </p:nvSpPr>
        <p:spPr>
          <a:xfrm>
            <a:off x="4021139" y="9720264"/>
            <a:ext cx="3076575" cy="512762"/>
          </a:xfrm>
          <a:prstGeom prst="rect">
            <a:avLst/>
          </a:prstGeom>
          <a:noFill/>
          <a:ln>
            <a:noFill/>
          </a:ln>
        </p:spPr>
        <p:txBody>
          <a:bodyPr spcFirstLastPara="1" wrap="square" lIns="91475" tIns="45725" rIns="91475" bIns="45725" anchor="b" anchorCtr="0">
            <a:noAutofit/>
          </a:bodyPr>
          <a:lstStyle/>
          <a:p>
            <a:pPr marL="0" lvl="0" indent="0" algn="r" rtl="0">
              <a:spcBef>
                <a:spcPts val="0"/>
              </a:spcBef>
              <a:spcAft>
                <a:spcPts val="0"/>
              </a:spcAft>
              <a:buNone/>
            </a:pPr>
            <a:fld id="{00000000-1234-1234-1234-123412341234}" type="slidenum">
              <a:rPr lang="en-IN"/>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6:notes"/>
          <p:cNvSpPr txBox="1">
            <a:spLocks noGrp="1"/>
          </p:cNvSpPr>
          <p:nvPr>
            <p:ph type="body" idx="1"/>
          </p:nvPr>
        </p:nvSpPr>
        <p:spPr>
          <a:xfrm>
            <a:off x="709614" y="4862514"/>
            <a:ext cx="5680075" cy="4605337"/>
          </a:xfrm>
          <a:prstGeom prst="rect">
            <a:avLst/>
          </a:prstGeom>
        </p:spPr>
        <p:txBody>
          <a:bodyPr spcFirstLastPara="1" wrap="square" lIns="91475" tIns="45725" rIns="91475" bIns="45725" anchor="t" anchorCtr="0">
            <a:noAutofit/>
          </a:bodyPr>
          <a:lstStyle/>
          <a:p>
            <a:pPr marL="0" lvl="0" indent="0" algn="l" rtl="0">
              <a:spcBef>
                <a:spcPts val="360"/>
              </a:spcBef>
              <a:spcAft>
                <a:spcPts val="0"/>
              </a:spcAft>
              <a:buNone/>
            </a:pPr>
            <a:endParaRPr/>
          </a:p>
        </p:txBody>
      </p:sp>
      <p:sp>
        <p:nvSpPr>
          <p:cNvPr id="121" name="Google Shape;121;p6:notes"/>
          <p:cNvSpPr>
            <a:spLocks noGrp="1" noRot="1" noChangeAspect="1"/>
          </p:cNvSpPr>
          <p:nvPr>
            <p:ph type="sldImg" idx="2"/>
          </p:nvPr>
        </p:nvSpPr>
        <p:spPr>
          <a:xfrm>
            <a:off x="138113" y="766763"/>
            <a:ext cx="6823075" cy="3838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8113" y="766763"/>
            <a:ext cx="6823075" cy="3838575"/>
          </a:xfrm>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IN" sz="1100" b="0" i="0" u="none" strike="noStrike" cap="none" smtClean="0">
                <a:solidFill>
                  <a:schemeClr val="dk1"/>
                </a:solidFill>
                <a:latin typeface="Calibri"/>
                <a:ea typeface="Calibri"/>
                <a:cs typeface="Calibri"/>
                <a:sym typeface="Calibri"/>
              </a:rPr>
              <a:t>8</a:t>
            </a:fld>
            <a:endParaRPr lang="en-IN" sz="11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056871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13:notes"/>
          <p:cNvSpPr txBox="1">
            <a:spLocks noGrp="1"/>
          </p:cNvSpPr>
          <p:nvPr>
            <p:ph type="body" idx="1"/>
          </p:nvPr>
        </p:nvSpPr>
        <p:spPr>
          <a:xfrm>
            <a:off x="709614" y="4862514"/>
            <a:ext cx="5680075" cy="4605337"/>
          </a:xfrm>
          <a:prstGeom prst="rect">
            <a:avLst/>
          </a:prstGeom>
        </p:spPr>
        <p:txBody>
          <a:bodyPr spcFirstLastPara="1" wrap="square" lIns="91475" tIns="45725" rIns="91475" bIns="45725" anchor="t" anchorCtr="0">
            <a:noAutofit/>
          </a:bodyPr>
          <a:lstStyle/>
          <a:p>
            <a:pPr marL="0" lvl="0" indent="0" algn="l" rtl="0">
              <a:spcBef>
                <a:spcPts val="360"/>
              </a:spcBef>
              <a:spcAft>
                <a:spcPts val="0"/>
              </a:spcAft>
              <a:buNone/>
            </a:pPr>
            <a:endParaRPr/>
          </a:p>
        </p:txBody>
      </p:sp>
      <p:sp>
        <p:nvSpPr>
          <p:cNvPr id="159" name="Google Shape;159;p13:notes"/>
          <p:cNvSpPr>
            <a:spLocks noGrp="1" noRot="1" noChangeAspect="1"/>
          </p:cNvSpPr>
          <p:nvPr>
            <p:ph type="sldImg" idx="2"/>
          </p:nvPr>
        </p:nvSpPr>
        <p:spPr>
          <a:xfrm>
            <a:off x="138113" y="766763"/>
            <a:ext cx="6823075" cy="3838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5:notes"/>
          <p:cNvSpPr txBox="1">
            <a:spLocks noGrp="1"/>
          </p:cNvSpPr>
          <p:nvPr>
            <p:ph type="body" idx="1"/>
          </p:nvPr>
        </p:nvSpPr>
        <p:spPr>
          <a:xfrm>
            <a:off x="709614" y="4862514"/>
            <a:ext cx="5680075" cy="4605337"/>
          </a:xfrm>
          <a:prstGeom prst="rect">
            <a:avLst/>
          </a:prstGeom>
        </p:spPr>
        <p:txBody>
          <a:bodyPr spcFirstLastPara="1" wrap="square" lIns="91475" tIns="45725" rIns="91475" bIns="45725" anchor="t" anchorCtr="0">
            <a:noAutofit/>
          </a:bodyPr>
          <a:lstStyle/>
          <a:p>
            <a:pPr marL="0" lvl="0" indent="0" algn="l" rtl="0">
              <a:spcBef>
                <a:spcPts val="360"/>
              </a:spcBef>
              <a:spcAft>
                <a:spcPts val="0"/>
              </a:spcAft>
              <a:buNone/>
            </a:pPr>
            <a:endParaRPr/>
          </a:p>
        </p:txBody>
      </p:sp>
      <p:sp>
        <p:nvSpPr>
          <p:cNvPr id="165" name="Google Shape;165;p15:notes"/>
          <p:cNvSpPr>
            <a:spLocks noGrp="1" noRot="1" noChangeAspect="1"/>
          </p:cNvSpPr>
          <p:nvPr>
            <p:ph type="sldImg" idx="2"/>
          </p:nvPr>
        </p:nvSpPr>
        <p:spPr>
          <a:xfrm>
            <a:off x="138113" y="766763"/>
            <a:ext cx="6823075" cy="3838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6"/>
          <p:cNvSpPr txBox="1">
            <a:spLocks noGrp="1"/>
          </p:cNvSpPr>
          <p:nvPr>
            <p:ph type="ctrTitle"/>
          </p:nvPr>
        </p:nvSpPr>
        <p:spPr>
          <a:xfrm>
            <a:off x="914400" y="2130426"/>
            <a:ext cx="103632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6"/>
          <p:cNvSpPr txBox="1">
            <a:spLocks noGrp="1"/>
          </p:cNvSpPr>
          <p:nvPr>
            <p:ph type="subTitle" idx="1"/>
          </p:nvPr>
        </p:nvSpPr>
        <p:spPr>
          <a:xfrm>
            <a:off x="1828800" y="3886200"/>
            <a:ext cx="85344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26"/>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6"/>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6"/>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35"/>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35"/>
          <p:cNvSpPr txBox="1">
            <a:spLocks noGrp="1"/>
          </p:cNvSpPr>
          <p:nvPr>
            <p:ph type="body" idx="1"/>
          </p:nvPr>
        </p:nvSpPr>
        <p:spPr>
          <a:xfrm rot="5400000">
            <a:off x="3833019" y="-1623218"/>
            <a:ext cx="4525963" cy="10972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5" name="Google Shape;75;p35"/>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35"/>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35"/>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36"/>
          <p:cNvSpPr txBox="1">
            <a:spLocks noGrp="1"/>
          </p:cNvSpPr>
          <p:nvPr>
            <p:ph type="title"/>
          </p:nvPr>
        </p:nvSpPr>
        <p:spPr>
          <a:xfrm rot="5400000">
            <a:off x="7285038" y="1828802"/>
            <a:ext cx="5851525" cy="27432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36"/>
          <p:cNvSpPr txBox="1">
            <a:spLocks noGrp="1"/>
          </p:cNvSpPr>
          <p:nvPr>
            <p:ph type="body" idx="1"/>
          </p:nvPr>
        </p:nvSpPr>
        <p:spPr>
          <a:xfrm rot="5400000">
            <a:off x="1697038" y="-812799"/>
            <a:ext cx="5851525" cy="80264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1" name="Google Shape;81;p36"/>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36"/>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36"/>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27"/>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27"/>
          <p:cNvSpPr txBox="1">
            <a:spLocks noGrp="1"/>
          </p:cNvSpPr>
          <p:nvPr>
            <p:ph type="body" idx="1"/>
          </p:nvPr>
        </p:nvSpPr>
        <p:spPr>
          <a:xfrm>
            <a:off x="609600" y="1600201"/>
            <a:ext cx="109728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27"/>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27"/>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7"/>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
        <p:cNvGrpSpPr/>
        <p:nvPr/>
      </p:nvGrpSpPr>
      <p:grpSpPr>
        <a:xfrm>
          <a:off x="0" y="0"/>
          <a:ext cx="0" cy="0"/>
          <a:chOff x="0" y="0"/>
          <a:chExt cx="0" cy="0"/>
        </a:xfrm>
      </p:grpSpPr>
      <p:sp>
        <p:nvSpPr>
          <p:cNvPr id="28" name="Google Shape;28;p28"/>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28"/>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28"/>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29"/>
          <p:cNvSpPr txBox="1">
            <a:spLocks noGrp="1"/>
          </p:cNvSpPr>
          <p:nvPr>
            <p:ph type="title"/>
          </p:nvPr>
        </p:nvSpPr>
        <p:spPr>
          <a:xfrm>
            <a:off x="963084" y="4406901"/>
            <a:ext cx="103632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29"/>
          <p:cNvSpPr txBox="1">
            <a:spLocks noGrp="1"/>
          </p:cNvSpPr>
          <p:nvPr>
            <p:ph type="body" idx="1"/>
          </p:nvPr>
        </p:nvSpPr>
        <p:spPr>
          <a:xfrm>
            <a:off x="963084" y="2906713"/>
            <a:ext cx="103632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4" name="Google Shape;34;p29"/>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29"/>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29"/>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30"/>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30"/>
          <p:cNvSpPr txBox="1">
            <a:spLocks noGrp="1"/>
          </p:cNvSpPr>
          <p:nvPr>
            <p:ph type="body" idx="1"/>
          </p:nvPr>
        </p:nvSpPr>
        <p:spPr>
          <a:xfrm>
            <a:off x="609600" y="1600201"/>
            <a:ext cx="53848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0" name="Google Shape;40;p30"/>
          <p:cNvSpPr txBox="1">
            <a:spLocks noGrp="1"/>
          </p:cNvSpPr>
          <p:nvPr>
            <p:ph type="body" idx="2"/>
          </p:nvPr>
        </p:nvSpPr>
        <p:spPr>
          <a:xfrm>
            <a:off x="6197600" y="1600201"/>
            <a:ext cx="53848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1" name="Google Shape;41;p30"/>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30"/>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30"/>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31"/>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31"/>
          <p:cNvSpPr txBox="1">
            <a:spLocks noGrp="1"/>
          </p:cNvSpPr>
          <p:nvPr>
            <p:ph type="body" idx="1"/>
          </p:nvPr>
        </p:nvSpPr>
        <p:spPr>
          <a:xfrm>
            <a:off x="609600" y="1535113"/>
            <a:ext cx="5386917"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7" name="Google Shape;47;p31"/>
          <p:cNvSpPr txBox="1">
            <a:spLocks noGrp="1"/>
          </p:cNvSpPr>
          <p:nvPr>
            <p:ph type="body" idx="2"/>
          </p:nvPr>
        </p:nvSpPr>
        <p:spPr>
          <a:xfrm>
            <a:off x="609600" y="2174875"/>
            <a:ext cx="5386917"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8" name="Google Shape;48;p31"/>
          <p:cNvSpPr txBox="1">
            <a:spLocks noGrp="1"/>
          </p:cNvSpPr>
          <p:nvPr>
            <p:ph type="body" idx="3"/>
          </p:nvPr>
        </p:nvSpPr>
        <p:spPr>
          <a:xfrm>
            <a:off x="6193368" y="1535113"/>
            <a:ext cx="5389033"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9" name="Google Shape;49;p31"/>
          <p:cNvSpPr txBox="1">
            <a:spLocks noGrp="1"/>
          </p:cNvSpPr>
          <p:nvPr>
            <p:ph type="body" idx="4"/>
          </p:nvPr>
        </p:nvSpPr>
        <p:spPr>
          <a:xfrm>
            <a:off x="6193368" y="2174875"/>
            <a:ext cx="5389033"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0" name="Google Shape;50;p31"/>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31"/>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31"/>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32"/>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32"/>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32"/>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32"/>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33"/>
          <p:cNvSpPr txBox="1">
            <a:spLocks noGrp="1"/>
          </p:cNvSpPr>
          <p:nvPr>
            <p:ph type="title"/>
          </p:nvPr>
        </p:nvSpPr>
        <p:spPr>
          <a:xfrm>
            <a:off x="609601" y="273050"/>
            <a:ext cx="4011084"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33"/>
          <p:cNvSpPr txBox="1">
            <a:spLocks noGrp="1"/>
          </p:cNvSpPr>
          <p:nvPr>
            <p:ph type="body" idx="1"/>
          </p:nvPr>
        </p:nvSpPr>
        <p:spPr>
          <a:xfrm>
            <a:off x="4766733" y="273051"/>
            <a:ext cx="6815667"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1" name="Google Shape;61;p33"/>
          <p:cNvSpPr txBox="1">
            <a:spLocks noGrp="1"/>
          </p:cNvSpPr>
          <p:nvPr>
            <p:ph type="body" idx="2"/>
          </p:nvPr>
        </p:nvSpPr>
        <p:spPr>
          <a:xfrm>
            <a:off x="609601" y="1435101"/>
            <a:ext cx="4011084"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2" name="Google Shape;62;p33"/>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33"/>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33"/>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34"/>
          <p:cNvSpPr txBox="1">
            <a:spLocks noGrp="1"/>
          </p:cNvSpPr>
          <p:nvPr>
            <p:ph type="title"/>
          </p:nvPr>
        </p:nvSpPr>
        <p:spPr>
          <a:xfrm>
            <a:off x="2389717" y="4800600"/>
            <a:ext cx="73152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34"/>
          <p:cNvSpPr>
            <a:spLocks noGrp="1"/>
          </p:cNvSpPr>
          <p:nvPr>
            <p:ph type="pic" idx="2"/>
          </p:nvPr>
        </p:nvSpPr>
        <p:spPr>
          <a:xfrm>
            <a:off x="2389717" y="612775"/>
            <a:ext cx="7315200" cy="4114800"/>
          </a:xfrm>
          <a:prstGeom prst="rect">
            <a:avLst/>
          </a:prstGeom>
          <a:noFill/>
          <a:ln>
            <a:noFill/>
          </a:ln>
        </p:spPr>
      </p:sp>
      <p:sp>
        <p:nvSpPr>
          <p:cNvPr id="68" name="Google Shape;68;p34"/>
          <p:cNvSpPr txBox="1">
            <a:spLocks noGrp="1"/>
          </p:cNvSpPr>
          <p:nvPr>
            <p:ph type="body" idx="1"/>
          </p:nvPr>
        </p:nvSpPr>
        <p:spPr>
          <a:xfrm>
            <a:off x="2389717" y="5367338"/>
            <a:ext cx="73152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9" name="Google Shape;69;p34"/>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34"/>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34"/>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5"/>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5"/>
          <p:cNvSpPr txBox="1">
            <a:spLocks noGrp="1"/>
          </p:cNvSpPr>
          <p:nvPr>
            <p:ph type="body" idx="1"/>
          </p:nvPr>
        </p:nvSpPr>
        <p:spPr>
          <a:xfrm>
            <a:off x="609600" y="1600201"/>
            <a:ext cx="109728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25"/>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5"/>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5"/>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txBox="1">
            <a:spLocks noGrp="1"/>
          </p:cNvSpPr>
          <p:nvPr>
            <p:ph type="ctrTitle"/>
          </p:nvPr>
        </p:nvSpPr>
        <p:spPr>
          <a:xfrm>
            <a:off x="1176337" y="219076"/>
            <a:ext cx="10401770" cy="2351586"/>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115000"/>
              </a:lnSpc>
              <a:spcBef>
                <a:spcPts val="0"/>
              </a:spcBef>
              <a:spcAft>
                <a:spcPts val="0"/>
              </a:spcAft>
              <a:buClr>
                <a:srgbClr val="000000"/>
              </a:buClr>
              <a:buSzPct val="100000"/>
              <a:buFont typeface="Times New Roman"/>
              <a:buNone/>
            </a:pPr>
            <a:r>
              <a:rPr lang="en-IN" sz="2000" b="1" i="0" u="none" strike="noStrike" cap="none" dirty="0">
                <a:solidFill>
                  <a:srgbClr val="000000"/>
                </a:solidFill>
                <a:latin typeface="Times New Roman"/>
                <a:ea typeface="Times New Roman"/>
                <a:cs typeface="Times New Roman"/>
                <a:sym typeface="Times New Roman"/>
              </a:rPr>
              <a:t>STANLEY COLLEGE OF ENGINEERING AND </a:t>
            </a:r>
            <a:r>
              <a:rPr lang="en-IN" sz="2000" b="1" dirty="0">
                <a:solidFill>
                  <a:srgbClr val="000000"/>
                </a:solidFill>
                <a:latin typeface="Times New Roman"/>
                <a:ea typeface="Times New Roman"/>
                <a:cs typeface="Times New Roman"/>
                <a:sym typeface="Times New Roman"/>
              </a:rPr>
              <a:t>TECHNOLOGY</a:t>
            </a:r>
            <a:r>
              <a:rPr lang="en-IN" sz="2000" b="1" i="0" u="none" strike="noStrike" cap="none" dirty="0">
                <a:solidFill>
                  <a:srgbClr val="000000"/>
                </a:solidFill>
                <a:latin typeface="Times New Roman"/>
                <a:ea typeface="Times New Roman"/>
                <a:cs typeface="Times New Roman"/>
                <a:sym typeface="Times New Roman"/>
              </a:rPr>
              <a:t> FOR WOMEN (AUTONOMOUS)  Abids. Hyderabad – 500 001</a:t>
            </a:r>
            <a:br>
              <a:rPr lang="en-IN" sz="2000" b="1" i="0" u="none" strike="noStrike" cap="none" dirty="0">
                <a:solidFill>
                  <a:srgbClr val="000000"/>
                </a:solidFill>
                <a:latin typeface="Times New Roman"/>
                <a:ea typeface="Times New Roman"/>
                <a:cs typeface="Times New Roman"/>
                <a:sym typeface="Times New Roman"/>
              </a:rPr>
            </a:br>
            <a:r>
              <a:rPr lang="en-IN" sz="1300" b="1" i="1" dirty="0">
                <a:latin typeface="Arial"/>
                <a:ea typeface="Arial"/>
                <a:cs typeface="Arial"/>
                <a:sym typeface="Arial"/>
              </a:rPr>
              <a:t>(Affiliated to Osmania University &amp; Approved by AICTE)</a:t>
            </a:r>
            <a:br>
              <a:rPr lang="en-IN" sz="1300" dirty="0">
                <a:latin typeface="Calibri"/>
                <a:ea typeface="Calibri"/>
                <a:cs typeface="Calibri"/>
                <a:sym typeface="Calibri"/>
              </a:rPr>
            </a:br>
            <a:r>
              <a:rPr lang="en-IN" sz="1300" b="1" dirty="0">
                <a:solidFill>
                  <a:srgbClr val="000000"/>
                </a:solidFill>
                <a:latin typeface="Arial"/>
                <a:ea typeface="Arial"/>
                <a:cs typeface="Arial"/>
                <a:sym typeface="Arial"/>
              </a:rPr>
              <a:t>(All eligible UG Courses are accredited by NBA &amp; Accredited by NAAC with ‘A’ Grade)</a:t>
            </a:r>
            <a:br>
              <a:rPr lang="en-IN" sz="1300" dirty="0">
                <a:latin typeface="Calibri"/>
                <a:ea typeface="Calibri"/>
                <a:cs typeface="Calibri"/>
                <a:sym typeface="Calibri"/>
              </a:rPr>
            </a:br>
            <a:br>
              <a:rPr lang="en-IN" sz="1300" dirty="0">
                <a:latin typeface="Calibri"/>
                <a:ea typeface="Calibri"/>
                <a:cs typeface="Calibri"/>
                <a:sym typeface="Calibri"/>
              </a:rPr>
            </a:br>
            <a:r>
              <a:rPr lang="en-IN" sz="2000" b="1" i="0" u="none" strike="noStrike" cap="none" dirty="0">
                <a:solidFill>
                  <a:srgbClr val="000000"/>
                </a:solidFill>
                <a:latin typeface="Times New Roman"/>
                <a:ea typeface="Times New Roman"/>
                <a:cs typeface="Times New Roman"/>
                <a:sym typeface="Times New Roman"/>
              </a:rPr>
              <a:t>Department </a:t>
            </a:r>
            <a:r>
              <a:rPr lang="en-IN" sz="2000" b="1" dirty="0">
                <a:solidFill>
                  <a:srgbClr val="000000"/>
                </a:solidFill>
                <a:latin typeface="Times New Roman"/>
                <a:ea typeface="Times New Roman"/>
                <a:cs typeface="Times New Roman"/>
                <a:sym typeface="Times New Roman"/>
              </a:rPr>
              <a:t>Of Computer Science and Engineering</a:t>
            </a:r>
            <a:br>
              <a:rPr lang="en-IN" sz="2000" b="1" i="0" u="none" strike="noStrike" cap="none" dirty="0">
                <a:solidFill>
                  <a:srgbClr val="000000"/>
                </a:solidFill>
                <a:latin typeface="Times New Roman"/>
                <a:ea typeface="Times New Roman"/>
                <a:cs typeface="Times New Roman"/>
                <a:sym typeface="Times New Roman"/>
              </a:rPr>
            </a:br>
            <a:r>
              <a:rPr lang="en-IN" sz="2000" b="1" i="0" u="none" strike="noStrike" cap="none" dirty="0">
                <a:solidFill>
                  <a:srgbClr val="000000"/>
                </a:solidFill>
                <a:latin typeface="Times New Roman"/>
                <a:ea typeface="Times New Roman"/>
                <a:cs typeface="Times New Roman"/>
                <a:sym typeface="Times New Roman"/>
              </a:rPr>
              <a:t>Academic Year: 202</a:t>
            </a:r>
            <a:r>
              <a:rPr lang="en-IN" sz="2000" b="1" dirty="0">
                <a:solidFill>
                  <a:srgbClr val="000000"/>
                </a:solidFill>
                <a:latin typeface="Times New Roman"/>
                <a:ea typeface="Times New Roman"/>
                <a:cs typeface="Times New Roman"/>
                <a:sym typeface="Times New Roman"/>
              </a:rPr>
              <a:t>5</a:t>
            </a:r>
            <a:r>
              <a:rPr lang="en-IN" sz="2000" b="1" i="0" u="none" strike="noStrike" cap="none" dirty="0">
                <a:solidFill>
                  <a:srgbClr val="000000"/>
                </a:solidFill>
                <a:latin typeface="Times New Roman"/>
                <a:ea typeface="Times New Roman"/>
                <a:cs typeface="Times New Roman"/>
                <a:sym typeface="Times New Roman"/>
              </a:rPr>
              <a:t>-202</a:t>
            </a:r>
            <a:r>
              <a:rPr lang="en-IN" sz="2000" b="1" dirty="0">
                <a:solidFill>
                  <a:srgbClr val="000000"/>
                </a:solidFill>
                <a:latin typeface="Times New Roman"/>
                <a:ea typeface="Times New Roman"/>
                <a:cs typeface="Times New Roman"/>
                <a:sym typeface="Times New Roman"/>
              </a:rPr>
              <a:t>6</a:t>
            </a:r>
            <a:br>
              <a:rPr lang="en-IN" sz="2000" b="1" i="0" u="none" strike="noStrike" cap="none" dirty="0">
                <a:solidFill>
                  <a:srgbClr val="000000"/>
                </a:solidFill>
                <a:latin typeface="Times New Roman"/>
                <a:ea typeface="Times New Roman"/>
                <a:cs typeface="Times New Roman"/>
                <a:sym typeface="Times New Roman"/>
              </a:rPr>
            </a:br>
            <a:r>
              <a:rPr lang="en-IN" sz="2000" b="1" dirty="0">
                <a:solidFill>
                  <a:srgbClr val="000000"/>
                </a:solidFill>
                <a:latin typeface="Times New Roman"/>
                <a:ea typeface="Times New Roman"/>
                <a:cs typeface="Times New Roman"/>
                <a:sym typeface="Times New Roman"/>
              </a:rPr>
              <a:t>Mini Project </a:t>
            </a:r>
            <a:endParaRPr sz="2000" dirty="0"/>
          </a:p>
        </p:txBody>
      </p:sp>
      <p:sp>
        <p:nvSpPr>
          <p:cNvPr id="89" name="Google Shape;89;p1"/>
          <p:cNvSpPr txBox="1">
            <a:spLocks noGrp="1"/>
          </p:cNvSpPr>
          <p:nvPr>
            <p:ph type="subTitle" idx="1"/>
          </p:nvPr>
        </p:nvSpPr>
        <p:spPr>
          <a:xfrm>
            <a:off x="1580600" y="3497575"/>
            <a:ext cx="9997500" cy="2891700"/>
          </a:xfrm>
          <a:prstGeom prst="rect">
            <a:avLst/>
          </a:prstGeom>
          <a:noFill/>
          <a:ln>
            <a:noFill/>
          </a:ln>
        </p:spPr>
        <p:txBody>
          <a:bodyPr spcFirstLastPara="1" wrap="square" lIns="91425" tIns="45700" rIns="91425" bIns="45700" anchor="t" anchorCtr="0">
            <a:normAutofit fontScale="25000" lnSpcReduction="20000"/>
          </a:bodyPr>
          <a:lstStyle/>
          <a:p>
            <a:pPr marL="0" lvl="0" indent="0" algn="l" rtl="0">
              <a:spcBef>
                <a:spcPts val="456"/>
              </a:spcBef>
              <a:spcAft>
                <a:spcPts val="0"/>
              </a:spcAft>
              <a:buClr>
                <a:srgbClr val="888888"/>
              </a:buClr>
              <a:buSzPct val="100000"/>
              <a:buNone/>
            </a:pPr>
            <a:endParaRPr dirty="0"/>
          </a:p>
          <a:p>
            <a:pPr marL="0" lvl="0" indent="0" algn="ctr" rtl="0">
              <a:spcBef>
                <a:spcPts val="256"/>
              </a:spcBef>
              <a:spcAft>
                <a:spcPts val="0"/>
              </a:spcAft>
              <a:buClr>
                <a:srgbClr val="888888"/>
              </a:buClr>
              <a:buSzPct val="100000"/>
              <a:buNone/>
            </a:pPr>
            <a:endParaRPr sz="1800" dirty="0">
              <a:solidFill>
                <a:srgbClr val="0D0D0D"/>
              </a:solidFill>
              <a:latin typeface="Times New Roman"/>
              <a:ea typeface="Times New Roman"/>
              <a:cs typeface="Times New Roman"/>
              <a:sym typeface="Times New Roman"/>
            </a:endParaRPr>
          </a:p>
          <a:p>
            <a:pPr marL="0" lvl="0" indent="0" algn="ctr" rtl="0">
              <a:spcBef>
                <a:spcPts val="256"/>
              </a:spcBef>
              <a:spcAft>
                <a:spcPts val="0"/>
              </a:spcAft>
              <a:buClr>
                <a:srgbClr val="0D0D0D"/>
              </a:buClr>
              <a:buSzPct val="32142"/>
              <a:buNone/>
            </a:pPr>
            <a:endParaRPr sz="5600" dirty="0">
              <a:latin typeface="Times New Roman"/>
              <a:ea typeface="Times New Roman"/>
              <a:cs typeface="Times New Roman"/>
              <a:sym typeface="Times New Roman"/>
            </a:endParaRPr>
          </a:p>
          <a:p>
            <a:pPr marL="0" lvl="0" indent="0" algn="ctr" rtl="0">
              <a:spcBef>
                <a:spcPts val="256"/>
              </a:spcBef>
              <a:spcAft>
                <a:spcPts val="0"/>
              </a:spcAft>
              <a:buClr>
                <a:srgbClr val="0D0D0D"/>
              </a:buClr>
              <a:buSzPct val="32142"/>
              <a:buNone/>
            </a:pPr>
            <a:r>
              <a:rPr lang="en-IN" sz="5600" b="1" dirty="0">
                <a:solidFill>
                  <a:srgbClr val="0D0D0D"/>
                </a:solidFill>
                <a:latin typeface="Times New Roman"/>
                <a:ea typeface="Times New Roman"/>
                <a:cs typeface="Times New Roman"/>
                <a:sym typeface="Times New Roman"/>
              </a:rPr>
              <a:t> EXPENSE AND  BUDGET MANAGEMENT SYSTEM</a:t>
            </a:r>
            <a:endParaRPr sz="5600" dirty="0">
              <a:solidFill>
                <a:srgbClr val="0D0D0D"/>
              </a:solidFill>
              <a:latin typeface="Times New Roman"/>
              <a:ea typeface="Times New Roman"/>
              <a:cs typeface="Times New Roman"/>
              <a:sym typeface="Times New Roman"/>
            </a:endParaRPr>
          </a:p>
          <a:p>
            <a:pPr marL="0" lvl="0" indent="0" algn="ctr" rtl="0">
              <a:spcBef>
                <a:spcPts val="256"/>
              </a:spcBef>
              <a:spcAft>
                <a:spcPts val="0"/>
              </a:spcAft>
              <a:buClr>
                <a:srgbClr val="0D0D0D"/>
              </a:buClr>
              <a:buSzPct val="32142"/>
              <a:buNone/>
            </a:pPr>
            <a:endParaRPr sz="5600" dirty="0">
              <a:solidFill>
                <a:srgbClr val="0D0D0D"/>
              </a:solidFill>
              <a:latin typeface="Times New Roman"/>
              <a:ea typeface="Times New Roman"/>
              <a:cs typeface="Times New Roman"/>
              <a:sym typeface="Times New Roman"/>
            </a:endParaRPr>
          </a:p>
          <a:p>
            <a:pPr marL="0" lvl="0" indent="0" algn="ctr" rtl="0">
              <a:spcBef>
                <a:spcPts val="256"/>
              </a:spcBef>
              <a:spcAft>
                <a:spcPts val="0"/>
              </a:spcAft>
              <a:buClr>
                <a:srgbClr val="0D0D0D"/>
              </a:buClr>
              <a:buSzPct val="32142"/>
              <a:buNone/>
            </a:pPr>
            <a:endParaRPr sz="5600" dirty="0">
              <a:solidFill>
                <a:srgbClr val="0D0D0D"/>
              </a:solidFill>
              <a:latin typeface="Times New Roman"/>
              <a:ea typeface="Times New Roman"/>
              <a:cs typeface="Times New Roman"/>
              <a:sym typeface="Times New Roman"/>
            </a:endParaRPr>
          </a:p>
          <a:p>
            <a:pPr marL="0" lvl="0" indent="0" algn="l" rtl="0">
              <a:spcBef>
                <a:spcPts val="256"/>
              </a:spcBef>
              <a:spcAft>
                <a:spcPts val="0"/>
              </a:spcAft>
              <a:buClr>
                <a:schemeClr val="dk1"/>
              </a:buClr>
              <a:buSzPct val="32142"/>
              <a:buNone/>
            </a:pPr>
            <a:r>
              <a:rPr lang="en-IN" sz="5600" b="1" dirty="0">
                <a:solidFill>
                  <a:schemeClr val="dk1"/>
                </a:solidFill>
                <a:latin typeface="Times New Roman"/>
                <a:ea typeface="Times New Roman"/>
                <a:cs typeface="Times New Roman"/>
                <a:sym typeface="Times New Roman"/>
              </a:rPr>
              <a:t>              </a:t>
            </a:r>
            <a:endParaRPr sz="5600" dirty="0">
              <a:latin typeface="Times New Roman"/>
              <a:ea typeface="Times New Roman"/>
              <a:cs typeface="Times New Roman"/>
              <a:sym typeface="Times New Roman"/>
            </a:endParaRPr>
          </a:p>
          <a:p>
            <a:pPr marL="0" lvl="0" indent="0" algn="l" rtl="0">
              <a:spcBef>
                <a:spcPts val="256"/>
              </a:spcBef>
              <a:spcAft>
                <a:spcPts val="0"/>
              </a:spcAft>
              <a:buClr>
                <a:schemeClr val="dk1"/>
              </a:buClr>
              <a:buSzPct val="28571"/>
              <a:buNone/>
            </a:pPr>
            <a:r>
              <a:rPr lang="en-IN" sz="5600" b="1" dirty="0">
                <a:solidFill>
                  <a:schemeClr val="dk1"/>
                </a:solidFill>
                <a:latin typeface="Times New Roman"/>
                <a:ea typeface="Times New Roman"/>
                <a:cs typeface="Times New Roman"/>
                <a:sym typeface="Times New Roman"/>
              </a:rPr>
              <a:t> </a:t>
            </a:r>
            <a:r>
              <a:rPr lang="en-IN" sz="5600" dirty="0">
                <a:solidFill>
                  <a:schemeClr val="dk1"/>
                </a:solidFill>
                <a:latin typeface="Times New Roman"/>
                <a:ea typeface="Times New Roman"/>
                <a:cs typeface="Times New Roman"/>
                <a:sym typeface="Times New Roman"/>
              </a:rPr>
              <a:t>  </a:t>
            </a:r>
            <a:r>
              <a:rPr lang="en-IN" sz="5600" b="1" dirty="0">
                <a:solidFill>
                  <a:schemeClr val="dk1"/>
                </a:solidFill>
                <a:latin typeface="Times New Roman"/>
                <a:ea typeface="Times New Roman"/>
                <a:cs typeface="Times New Roman"/>
                <a:sym typeface="Times New Roman"/>
              </a:rPr>
              <a:t>PROJECT COORDINATOR                                                                                               PRESENTED BY</a:t>
            </a:r>
            <a:endParaRPr sz="5600" dirty="0">
              <a:latin typeface="Times New Roman"/>
              <a:ea typeface="Times New Roman"/>
              <a:cs typeface="Times New Roman"/>
              <a:sym typeface="Times New Roman"/>
            </a:endParaRPr>
          </a:p>
          <a:p>
            <a:pPr marL="0" lvl="0" indent="0" algn="l" rtl="0">
              <a:spcBef>
                <a:spcPts val="256"/>
              </a:spcBef>
              <a:spcAft>
                <a:spcPts val="0"/>
              </a:spcAft>
              <a:buClr>
                <a:schemeClr val="dk1"/>
              </a:buClr>
              <a:buSzPct val="28571"/>
              <a:buNone/>
            </a:pPr>
            <a:r>
              <a:rPr lang="en-IN" sz="5600" b="1" dirty="0">
                <a:solidFill>
                  <a:schemeClr val="dk1"/>
                </a:solidFill>
                <a:latin typeface="Times New Roman"/>
                <a:ea typeface="Times New Roman"/>
                <a:cs typeface="Times New Roman"/>
                <a:sym typeface="Times New Roman"/>
              </a:rPr>
              <a:t>   </a:t>
            </a:r>
            <a:r>
              <a:rPr lang="en-IN" sz="5600" dirty="0">
                <a:solidFill>
                  <a:srgbClr val="0D0D0D"/>
                </a:solidFill>
                <a:latin typeface="Times New Roman"/>
                <a:ea typeface="Times New Roman"/>
                <a:cs typeface="Times New Roman"/>
                <a:sym typeface="Times New Roman"/>
              </a:rPr>
              <a:t>                                                                      			           </a:t>
            </a:r>
            <a:r>
              <a:rPr lang="en-IN" sz="5600" dirty="0" err="1">
                <a:solidFill>
                  <a:srgbClr val="0D0D0D"/>
                </a:solidFill>
                <a:latin typeface="Times New Roman"/>
                <a:ea typeface="Times New Roman"/>
                <a:cs typeface="Times New Roman"/>
                <a:sym typeface="Times New Roman"/>
              </a:rPr>
              <a:t>K.Ananya</a:t>
            </a:r>
            <a:r>
              <a:rPr lang="en-IN" sz="5600" dirty="0">
                <a:solidFill>
                  <a:srgbClr val="0D0D0D"/>
                </a:solidFill>
                <a:latin typeface="Times New Roman"/>
                <a:ea typeface="Times New Roman"/>
                <a:cs typeface="Times New Roman"/>
                <a:sym typeface="Times New Roman"/>
              </a:rPr>
              <a:t>               160622733033</a:t>
            </a:r>
            <a:endParaRPr sz="5600" dirty="0">
              <a:latin typeface="Times New Roman"/>
              <a:ea typeface="Times New Roman"/>
              <a:cs typeface="Times New Roman"/>
              <a:sym typeface="Times New Roman"/>
            </a:endParaRPr>
          </a:p>
          <a:p>
            <a:pPr marL="0" lvl="0" indent="0" algn="l" rtl="0">
              <a:spcBef>
                <a:spcPts val="256"/>
              </a:spcBef>
              <a:spcAft>
                <a:spcPts val="0"/>
              </a:spcAft>
              <a:buClr>
                <a:srgbClr val="0D0D0D"/>
              </a:buClr>
              <a:buSzPct val="32142"/>
              <a:buNone/>
            </a:pPr>
            <a:r>
              <a:rPr lang="en-IN" sz="5600" dirty="0">
                <a:solidFill>
                  <a:srgbClr val="0D0D0D"/>
                </a:solidFill>
                <a:latin typeface="Times New Roman"/>
                <a:ea typeface="Times New Roman"/>
                <a:cs typeface="Times New Roman"/>
                <a:sym typeface="Times New Roman"/>
              </a:rPr>
              <a:t>        Mr P. Abhishek Goud                                                                                           </a:t>
            </a:r>
            <a:r>
              <a:rPr lang="en-IN" sz="5600" dirty="0" err="1">
                <a:solidFill>
                  <a:srgbClr val="0D0D0D"/>
                </a:solidFill>
                <a:latin typeface="Times New Roman"/>
                <a:ea typeface="Times New Roman"/>
                <a:cs typeface="Times New Roman"/>
                <a:sym typeface="Times New Roman"/>
              </a:rPr>
              <a:t>B.Shirisha</a:t>
            </a:r>
            <a:r>
              <a:rPr lang="en-IN" sz="5600" dirty="0">
                <a:solidFill>
                  <a:srgbClr val="0D0D0D"/>
                </a:solidFill>
                <a:latin typeface="Times New Roman"/>
                <a:ea typeface="Times New Roman"/>
                <a:cs typeface="Times New Roman"/>
                <a:sym typeface="Times New Roman"/>
              </a:rPr>
              <a:t>               160622733012</a:t>
            </a:r>
            <a:endParaRPr sz="5600" dirty="0">
              <a:latin typeface="Times New Roman"/>
              <a:ea typeface="Times New Roman"/>
              <a:cs typeface="Times New Roman"/>
              <a:sym typeface="Times New Roman"/>
            </a:endParaRPr>
          </a:p>
          <a:p>
            <a:pPr marL="0" lvl="0" indent="0" algn="l" rtl="0">
              <a:spcBef>
                <a:spcPts val="256"/>
              </a:spcBef>
              <a:spcAft>
                <a:spcPts val="0"/>
              </a:spcAft>
              <a:buClr>
                <a:srgbClr val="0D0D0D"/>
              </a:buClr>
              <a:buSzPct val="32142"/>
              <a:buNone/>
            </a:pPr>
            <a:r>
              <a:rPr lang="en-IN" sz="5600" dirty="0">
                <a:solidFill>
                  <a:srgbClr val="0D0D0D"/>
                </a:solidFill>
                <a:latin typeface="Times New Roman"/>
                <a:ea typeface="Times New Roman"/>
                <a:cs typeface="Times New Roman"/>
                <a:sym typeface="Times New Roman"/>
              </a:rPr>
              <a:t>                                                                                                                                       </a:t>
            </a:r>
            <a:r>
              <a:rPr lang="en-IN" sz="5600" dirty="0" err="1">
                <a:solidFill>
                  <a:srgbClr val="0D0D0D"/>
                </a:solidFill>
                <a:latin typeface="Times New Roman"/>
                <a:ea typeface="Times New Roman"/>
                <a:cs typeface="Times New Roman"/>
                <a:sym typeface="Times New Roman"/>
              </a:rPr>
              <a:t>A.Supritha</a:t>
            </a:r>
            <a:r>
              <a:rPr lang="en-IN" sz="5600" dirty="0">
                <a:solidFill>
                  <a:srgbClr val="0D0D0D"/>
                </a:solidFill>
                <a:latin typeface="Times New Roman"/>
                <a:ea typeface="Times New Roman"/>
                <a:cs typeface="Times New Roman"/>
                <a:sym typeface="Times New Roman"/>
              </a:rPr>
              <a:t>              160622733003</a:t>
            </a:r>
            <a:endParaRPr sz="5600" dirty="0">
              <a:latin typeface="Times New Roman"/>
              <a:ea typeface="Times New Roman"/>
              <a:cs typeface="Times New Roman"/>
              <a:sym typeface="Times New Roman"/>
            </a:endParaRPr>
          </a:p>
          <a:p>
            <a:pPr marL="0" lvl="0" indent="0" algn="l" rtl="0">
              <a:spcBef>
                <a:spcPts val="256"/>
              </a:spcBef>
              <a:spcAft>
                <a:spcPts val="0"/>
              </a:spcAft>
              <a:buClr>
                <a:srgbClr val="0D0D0D"/>
              </a:buClr>
              <a:buSzPct val="32142"/>
              <a:buNone/>
            </a:pPr>
            <a:r>
              <a:rPr lang="en-IN" sz="5600" dirty="0">
                <a:solidFill>
                  <a:srgbClr val="0D0D0D"/>
                </a:solidFill>
                <a:latin typeface="Times New Roman"/>
                <a:ea typeface="Times New Roman"/>
                <a:cs typeface="Times New Roman"/>
                <a:sym typeface="Times New Roman"/>
              </a:rPr>
              <a:t>                                                                                                                                          </a:t>
            </a:r>
            <a:endParaRPr sz="5600" dirty="0">
              <a:latin typeface="Times New Roman"/>
              <a:ea typeface="Times New Roman"/>
              <a:cs typeface="Times New Roman"/>
              <a:sym typeface="Times New Roman"/>
            </a:endParaRPr>
          </a:p>
          <a:p>
            <a:pPr marL="0" lvl="0" indent="0" algn="l" rtl="0">
              <a:spcBef>
                <a:spcPts val="256"/>
              </a:spcBef>
              <a:spcAft>
                <a:spcPts val="0"/>
              </a:spcAft>
              <a:buClr>
                <a:srgbClr val="0D0D0D"/>
              </a:buClr>
              <a:buSzPct val="32142"/>
              <a:buNone/>
            </a:pPr>
            <a:r>
              <a:rPr lang="en-IN" sz="5600" dirty="0">
                <a:solidFill>
                  <a:srgbClr val="0D0D0D"/>
                </a:solidFill>
                <a:highlight>
                  <a:srgbClr val="FFFF00"/>
                </a:highlight>
                <a:latin typeface="Times New Roman"/>
                <a:ea typeface="Times New Roman"/>
                <a:cs typeface="Times New Roman"/>
                <a:sym typeface="Times New Roman"/>
              </a:rPr>
              <a:t>                                                                                                                                           </a:t>
            </a:r>
            <a:endParaRPr sz="5600" dirty="0">
              <a:highlight>
                <a:srgbClr val="FFFF00"/>
              </a:highlight>
              <a:latin typeface="Times New Roman"/>
              <a:ea typeface="Times New Roman"/>
              <a:cs typeface="Times New Roman"/>
              <a:sym typeface="Times New Roman"/>
            </a:endParaRPr>
          </a:p>
          <a:p>
            <a:pPr marL="0" lvl="0" indent="0" algn="l" rtl="0">
              <a:spcBef>
                <a:spcPts val="228"/>
              </a:spcBef>
              <a:spcAft>
                <a:spcPts val="0"/>
              </a:spcAft>
              <a:buClr>
                <a:schemeClr val="dk1"/>
              </a:buClr>
              <a:buSzPct val="28571"/>
              <a:buNone/>
            </a:pPr>
            <a:r>
              <a:rPr lang="en-IN" sz="5600" b="1" dirty="0">
                <a:solidFill>
                  <a:schemeClr val="dk1"/>
                </a:solidFill>
                <a:latin typeface="Times New Roman"/>
                <a:ea typeface="Times New Roman"/>
                <a:cs typeface="Times New Roman"/>
                <a:sym typeface="Times New Roman"/>
              </a:rPr>
              <a:t>                 </a:t>
            </a:r>
            <a:r>
              <a:rPr lang="en-IN" sz="5600" dirty="0">
                <a:solidFill>
                  <a:schemeClr val="dk1"/>
                </a:solidFill>
                <a:latin typeface="Times New Roman"/>
                <a:ea typeface="Times New Roman"/>
                <a:cs typeface="Times New Roman"/>
                <a:sym typeface="Times New Roman"/>
              </a:rPr>
              <a:t>                                                                                                                                             </a:t>
            </a:r>
            <a:endParaRPr sz="5600" dirty="0">
              <a:latin typeface="Times New Roman"/>
              <a:ea typeface="Times New Roman"/>
              <a:cs typeface="Times New Roman"/>
              <a:sym typeface="Times New Roman"/>
            </a:endParaRPr>
          </a:p>
          <a:p>
            <a:pPr marL="0" lvl="0" indent="0" algn="l" rtl="0">
              <a:spcBef>
                <a:spcPts val="228"/>
              </a:spcBef>
              <a:spcAft>
                <a:spcPts val="0"/>
              </a:spcAft>
              <a:buClr>
                <a:schemeClr val="dk1"/>
              </a:buClr>
              <a:buSzPct val="28571"/>
              <a:buNone/>
            </a:pPr>
            <a:r>
              <a:rPr lang="en-IN" sz="5600" dirty="0">
                <a:solidFill>
                  <a:schemeClr val="dk1"/>
                </a:solidFill>
                <a:latin typeface="Times New Roman"/>
                <a:ea typeface="Times New Roman"/>
                <a:cs typeface="Times New Roman"/>
                <a:sym typeface="Times New Roman"/>
              </a:rPr>
              <a:t>                                                                                                                                                              </a:t>
            </a:r>
            <a:r>
              <a:rPr lang="en-IN" sz="5600" b="1" dirty="0">
                <a:solidFill>
                  <a:schemeClr val="dk1"/>
                </a:solidFill>
                <a:latin typeface="Times New Roman"/>
                <a:ea typeface="Times New Roman"/>
                <a:cs typeface="Times New Roman"/>
                <a:sym typeface="Times New Roman"/>
              </a:rPr>
              <a:t>                            </a:t>
            </a:r>
            <a:endParaRPr sz="5600" b="1" dirty="0">
              <a:solidFill>
                <a:schemeClr val="dk1"/>
              </a:solidFill>
              <a:latin typeface="Times New Roman"/>
              <a:ea typeface="Times New Roman"/>
              <a:cs typeface="Times New Roman"/>
              <a:sym typeface="Times New Roman"/>
            </a:endParaRPr>
          </a:p>
          <a:p>
            <a:pPr marL="0" lvl="0" indent="0" algn="ctr" rtl="0">
              <a:spcBef>
                <a:spcPts val="256"/>
              </a:spcBef>
              <a:spcAft>
                <a:spcPts val="0"/>
              </a:spcAft>
              <a:buClr>
                <a:schemeClr val="dk1"/>
              </a:buClr>
              <a:buSzPct val="32142"/>
              <a:buNone/>
            </a:pPr>
            <a:r>
              <a:rPr lang="en-IN" sz="5600" dirty="0">
                <a:solidFill>
                  <a:schemeClr val="dk1"/>
                </a:solidFill>
                <a:latin typeface="Times New Roman"/>
                <a:ea typeface="Times New Roman"/>
                <a:cs typeface="Times New Roman"/>
                <a:sym typeface="Times New Roman"/>
              </a:rPr>
              <a:t>                      </a:t>
            </a:r>
            <a:endParaRPr sz="5600" dirty="0">
              <a:solidFill>
                <a:schemeClr val="dk1"/>
              </a:solidFill>
              <a:latin typeface="Times New Roman"/>
              <a:ea typeface="Times New Roman"/>
              <a:cs typeface="Times New Roman"/>
              <a:sym typeface="Times New Roman"/>
            </a:endParaRPr>
          </a:p>
          <a:p>
            <a:pPr marL="0" lvl="0" indent="0" algn="ctr" rtl="0">
              <a:spcBef>
                <a:spcPts val="456"/>
              </a:spcBef>
              <a:spcAft>
                <a:spcPts val="0"/>
              </a:spcAft>
              <a:buClr>
                <a:srgbClr val="888888"/>
              </a:buClr>
              <a:buSzPct val="57142"/>
              <a:buNone/>
            </a:pPr>
            <a:endParaRPr sz="5600" dirty="0">
              <a:latin typeface="Times New Roman"/>
              <a:ea typeface="Times New Roman"/>
              <a:cs typeface="Times New Roman"/>
              <a:sym typeface="Times New Roman"/>
            </a:endParaRPr>
          </a:p>
          <a:p>
            <a:pPr marL="0" lvl="0" indent="0" algn="ctr" rtl="0">
              <a:spcBef>
                <a:spcPts val="456"/>
              </a:spcBef>
              <a:spcAft>
                <a:spcPts val="0"/>
              </a:spcAft>
              <a:buClr>
                <a:srgbClr val="888888"/>
              </a:buClr>
              <a:buSzPct val="100000"/>
              <a:buNone/>
            </a:pPr>
            <a:endParaRPr dirty="0"/>
          </a:p>
          <a:p>
            <a:pPr marL="0" lvl="0" indent="0" algn="ctr" rtl="0">
              <a:spcBef>
                <a:spcPts val="456"/>
              </a:spcBef>
              <a:spcAft>
                <a:spcPts val="0"/>
              </a:spcAft>
              <a:buClr>
                <a:srgbClr val="888888"/>
              </a:buClr>
              <a:buSzPct val="100000"/>
              <a:buNone/>
            </a:pPr>
            <a:endParaRPr dirty="0"/>
          </a:p>
          <a:p>
            <a:pPr marL="0" lvl="0" indent="0" algn="ctr" rtl="0">
              <a:spcBef>
                <a:spcPts val="456"/>
              </a:spcBef>
              <a:spcAft>
                <a:spcPts val="0"/>
              </a:spcAft>
              <a:buClr>
                <a:srgbClr val="888888"/>
              </a:buClr>
              <a:buSzPct val="100000"/>
              <a:buNone/>
            </a:pPr>
            <a:endParaRPr dirty="0"/>
          </a:p>
          <a:p>
            <a:pPr marL="0" lvl="0" indent="0" algn="ctr" rtl="0">
              <a:spcBef>
                <a:spcPts val="456"/>
              </a:spcBef>
              <a:spcAft>
                <a:spcPts val="0"/>
              </a:spcAft>
              <a:buClr>
                <a:srgbClr val="888888"/>
              </a:buClr>
              <a:buSzPct val="100000"/>
              <a:buNone/>
            </a:pPr>
            <a:endParaRPr dirty="0"/>
          </a:p>
        </p:txBody>
      </p:sp>
      <p:pic>
        <p:nvPicPr>
          <p:cNvPr id="90" name="Google Shape;90;p1"/>
          <p:cNvPicPr preferRelativeResize="0"/>
          <p:nvPr/>
        </p:nvPicPr>
        <p:blipFill rotWithShape="1">
          <a:blip r:embed="rId3">
            <a:alphaModFix/>
          </a:blip>
          <a:srcRect/>
          <a:stretch/>
        </p:blipFill>
        <p:spPr>
          <a:xfrm>
            <a:off x="5907400" y="2530250"/>
            <a:ext cx="824875" cy="8987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3"/>
          <p:cNvSpPr txBox="1">
            <a:spLocks noGrp="1"/>
          </p:cNvSpPr>
          <p:nvPr>
            <p:ph type="title"/>
          </p:nvPr>
        </p:nvSpPr>
        <p:spPr>
          <a:xfrm>
            <a:off x="609600" y="274638"/>
            <a:ext cx="10972800" cy="907776"/>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Times New Roman"/>
              <a:buNone/>
            </a:pPr>
            <a:r>
              <a:rPr lang="en-IN" sz="4400" dirty="0">
                <a:latin typeface="Times New Roman"/>
                <a:ea typeface="Times New Roman"/>
                <a:cs typeface="Times New Roman"/>
                <a:sym typeface="Times New Roman"/>
              </a:rPr>
              <a:t>                  </a:t>
            </a:r>
            <a:r>
              <a:rPr lang="en-IN" sz="4000" dirty="0">
                <a:latin typeface="Times New Roman"/>
                <a:ea typeface="Times New Roman"/>
                <a:cs typeface="Times New Roman"/>
                <a:sym typeface="Times New Roman"/>
              </a:rPr>
              <a:t>PROPOSED SYSTEM</a:t>
            </a:r>
            <a:endParaRPr sz="4000" dirty="0"/>
          </a:p>
        </p:txBody>
      </p:sp>
      <p:sp>
        <p:nvSpPr>
          <p:cNvPr id="162" name="Google Shape;162;p13"/>
          <p:cNvSpPr txBox="1">
            <a:spLocks noGrp="1"/>
          </p:cNvSpPr>
          <p:nvPr>
            <p:ph type="body" idx="1"/>
          </p:nvPr>
        </p:nvSpPr>
        <p:spPr>
          <a:xfrm>
            <a:off x="721896" y="1290320"/>
            <a:ext cx="10478540" cy="4484838"/>
          </a:xfrm>
          <a:prstGeom prst="rect">
            <a:avLst/>
          </a:prstGeom>
          <a:noFill/>
          <a:ln>
            <a:noFill/>
          </a:ln>
        </p:spPr>
        <p:txBody>
          <a:bodyPr spcFirstLastPara="1" wrap="square" lIns="91425" tIns="45700" rIns="91425" bIns="45700" anchor="t" anchorCtr="0">
            <a:noAutofit/>
          </a:bodyPr>
          <a:lstStyle/>
          <a:p>
            <a:r>
              <a:rPr lang="en-US" sz="2000" dirty="0"/>
              <a:t>The </a:t>
            </a:r>
            <a:r>
              <a:rPr lang="en-US" sz="2000" b="1" dirty="0"/>
              <a:t>proposed system</a:t>
            </a:r>
            <a:r>
              <a:rPr lang="en-US" sz="2000" dirty="0"/>
              <a:t>, VUE.AI, is a </a:t>
            </a:r>
            <a:r>
              <a:rPr lang="en-US" sz="2000" b="1" dirty="0"/>
              <a:t>web-based virtual trial room</a:t>
            </a:r>
            <a:r>
              <a:rPr lang="en-US" sz="2000" dirty="0"/>
              <a:t> designed to provide users with a </a:t>
            </a:r>
            <a:r>
              <a:rPr lang="en-US" sz="2000" b="1" dirty="0"/>
              <a:t>real-time, interactive, and hands-free experience</a:t>
            </a:r>
            <a:r>
              <a:rPr lang="en-US" sz="2000" dirty="0"/>
              <a:t> of trying on clothes using just a </a:t>
            </a:r>
            <a:r>
              <a:rPr lang="en-US" sz="2000" b="1" dirty="0"/>
              <a:t>web browser and webcam</a:t>
            </a:r>
            <a:r>
              <a:rPr lang="en-US" sz="2000" dirty="0"/>
              <a:t>. It eliminates the need for downloads, installations, or specialized hardware.</a:t>
            </a:r>
          </a:p>
          <a:p>
            <a:r>
              <a:rPr lang="en-US" sz="2000" dirty="0"/>
              <a:t>The system uses </a:t>
            </a:r>
            <a:r>
              <a:rPr lang="en-US" sz="2000" b="1" dirty="0" err="1"/>
              <a:t>MediaPipe</a:t>
            </a:r>
            <a:r>
              <a:rPr lang="en-US" sz="2000" dirty="0"/>
              <a:t>, a Google-powered computer vision library, to perform </a:t>
            </a:r>
            <a:r>
              <a:rPr lang="en-US" sz="2000" b="1" dirty="0"/>
              <a:t>real-time pose and hand gesture detection</a:t>
            </a:r>
            <a:r>
              <a:rPr lang="en-US" sz="2000" dirty="0"/>
              <a:t>. Users can raise their hands to </a:t>
            </a:r>
            <a:r>
              <a:rPr lang="en-US" sz="2000" b="1" dirty="0"/>
              <a:t>navigate through outfits</a:t>
            </a:r>
            <a:r>
              <a:rPr lang="en-US" sz="2000" dirty="0"/>
              <a:t>, enabling intuitive and touchless interaction.</a:t>
            </a:r>
          </a:p>
          <a:p>
            <a:r>
              <a:rPr lang="en-US" sz="2000" dirty="0"/>
              <a:t>The front-end is developed using </a:t>
            </a:r>
            <a:r>
              <a:rPr lang="en-US" sz="2000" b="1" dirty="0"/>
              <a:t>HTML, CSS, and JavaScript</a:t>
            </a:r>
            <a:r>
              <a:rPr lang="en-US" sz="2000" dirty="0"/>
              <a:t>, ensuring a </a:t>
            </a:r>
            <a:r>
              <a:rPr lang="en-US" sz="2000" b="1" dirty="0"/>
              <a:t>responsive and user-friendly interface</a:t>
            </a:r>
            <a:r>
              <a:rPr lang="en-US" sz="2000" dirty="0"/>
              <a:t> across devices. After selecting their gender, users are shown a </a:t>
            </a:r>
            <a:r>
              <a:rPr lang="en-US" sz="2000" b="1" dirty="0"/>
              <a:t>virtual clothing catalog</a:t>
            </a:r>
            <a:r>
              <a:rPr lang="en-US" sz="2000" dirty="0"/>
              <a:t>, where garments change dynamically based on hand gestures.</a:t>
            </a:r>
          </a:p>
          <a:p>
            <a:r>
              <a:rPr lang="en-US" sz="2000" dirty="0"/>
              <a:t>This system is highly </a:t>
            </a:r>
            <a:r>
              <a:rPr lang="en-US" sz="2000" b="1" dirty="0"/>
              <a:t>accessible</a:t>
            </a:r>
            <a:r>
              <a:rPr lang="en-US" sz="2000" dirty="0"/>
              <a:t>, works on most modern browsers, and is suitable for </a:t>
            </a:r>
            <a:r>
              <a:rPr lang="en-US" sz="2000" b="1" dirty="0"/>
              <a:t>e-commerce websites, smart mirrors, and in-store kiosks</a:t>
            </a:r>
            <a:r>
              <a:rPr lang="en-US" sz="2000" dirty="0"/>
              <a:t>, making online shopping more personalized and reducing product returns.</a:t>
            </a:r>
          </a:p>
          <a:p>
            <a:pPr marL="342900" lvl="0" indent="-241300">
              <a:lnSpc>
                <a:spcPct val="150000"/>
              </a:lnSpc>
              <a:spcBef>
                <a:spcPts val="320"/>
              </a:spcBef>
              <a:buSzPts val="1600"/>
              <a:buNone/>
            </a:pPr>
            <a:endParaRPr sz="2000" dirty="0">
              <a:latin typeface="+mj-lt"/>
              <a:ea typeface="Times New Roman"/>
              <a:cs typeface="Times New Roman" panose="02020603050405020304" pitchFamily="18" charset="0"/>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5"/>
          <p:cNvSpPr txBox="1"/>
          <p:nvPr/>
        </p:nvSpPr>
        <p:spPr>
          <a:xfrm>
            <a:off x="3409949" y="88900"/>
            <a:ext cx="4796700" cy="70800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IN" sz="4000">
                <a:solidFill>
                  <a:schemeClr val="dk1"/>
                </a:solidFill>
                <a:latin typeface="Times New Roman"/>
                <a:ea typeface="Times New Roman"/>
                <a:cs typeface="Times New Roman"/>
                <a:sym typeface="Times New Roman"/>
              </a:rPr>
              <a:t>ARCHITECTURE</a:t>
            </a:r>
            <a:endParaRPr/>
          </a:p>
        </p:txBody>
      </p:sp>
      <p:pic>
        <p:nvPicPr>
          <p:cNvPr id="4" name="Picture 3">
            <a:extLst>
              <a:ext uri="{FF2B5EF4-FFF2-40B4-BE49-F238E27FC236}">
                <a16:creationId xmlns:a16="http://schemas.microsoft.com/office/drawing/2014/main" id="{29092A75-2DD4-6224-80F3-D36A701168E6}"/>
              </a:ext>
            </a:extLst>
          </p:cNvPr>
          <p:cNvPicPr>
            <a:picLocks noChangeAspect="1"/>
          </p:cNvPicPr>
          <p:nvPr/>
        </p:nvPicPr>
        <p:blipFill>
          <a:blip r:embed="rId3"/>
          <a:stretch>
            <a:fillRect/>
          </a:stretch>
        </p:blipFill>
        <p:spPr>
          <a:xfrm>
            <a:off x="2819400" y="1230085"/>
            <a:ext cx="5050971" cy="505097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2" name="Rectangle 1">
            <a:extLst>
              <a:ext uri="{FF2B5EF4-FFF2-40B4-BE49-F238E27FC236}">
                <a16:creationId xmlns:a16="http://schemas.microsoft.com/office/drawing/2014/main" id="{B2054595-E57C-AB53-FE03-8F50D19C7BAD}"/>
              </a:ext>
            </a:extLst>
          </p:cNvPr>
          <p:cNvSpPr>
            <a:spLocks noChangeArrowheads="1"/>
          </p:cNvSpPr>
          <p:nvPr/>
        </p:nvSpPr>
        <p:spPr bwMode="auto">
          <a:xfrm>
            <a:off x="0" y="-323166"/>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2">
            <a:extLst>
              <a:ext uri="{FF2B5EF4-FFF2-40B4-BE49-F238E27FC236}">
                <a16:creationId xmlns:a16="http://schemas.microsoft.com/office/drawing/2014/main" id="{239858F2-D8CF-55CF-C2D1-3ABEF2DD15B4}"/>
              </a:ext>
            </a:extLst>
          </p:cNvPr>
          <p:cNvSpPr>
            <a:spLocks noChangeArrowheads="1"/>
          </p:cNvSpPr>
          <p:nvPr/>
        </p:nvSpPr>
        <p:spPr bwMode="auto">
          <a:xfrm>
            <a:off x="0" y="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7" name="Rectangle 6">
            <a:extLst>
              <a:ext uri="{FF2B5EF4-FFF2-40B4-BE49-F238E27FC236}">
                <a16:creationId xmlns:a16="http://schemas.microsoft.com/office/drawing/2014/main" id="{1264AE6C-F595-1C64-BAD8-DE279A30A665}"/>
              </a:ext>
            </a:extLst>
          </p:cNvPr>
          <p:cNvSpPr>
            <a:spLocks noChangeArrowheads="1"/>
          </p:cNvSpPr>
          <p:nvPr/>
        </p:nvSpPr>
        <p:spPr bwMode="auto">
          <a:xfrm>
            <a:off x="92365" y="984038"/>
            <a:ext cx="11511806" cy="36009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altLang="en-US" sz="2800" dirty="0">
                <a:solidFill>
                  <a:schemeClr val="tx1"/>
                </a:solidFill>
                <a:latin typeface="Arial" panose="020B0604020202020204" pitchFamily="34" charset="0"/>
              </a:rPr>
              <a:t>FLOW EXPLANATION:</a:t>
            </a:r>
          </a:p>
          <a:p>
            <a:pPr lvl="0" eaLnBrk="0" fontAlgn="base" hangingPunct="0">
              <a:spcBef>
                <a:spcPct val="0"/>
              </a:spcBef>
              <a:spcAft>
                <a:spcPct val="0"/>
              </a:spcAft>
              <a:buClrTx/>
              <a:buFontTx/>
              <a:buAutoNum type="arabicPeriod"/>
            </a:pPr>
            <a:endParaRPr lang="en-US" altLang="en-US" sz="2000" dirty="0">
              <a:solidFill>
                <a:schemeClr val="tx1"/>
              </a:solidFill>
              <a:latin typeface="Arial" panose="020B0604020202020204" pitchFamily="34" charset="0"/>
            </a:endParaRPr>
          </a:p>
          <a:p>
            <a:pPr lvl="0" eaLnBrk="0" fontAlgn="base" hangingPunct="0">
              <a:spcBef>
                <a:spcPct val="0"/>
              </a:spcBef>
              <a:spcAft>
                <a:spcPct val="0"/>
              </a:spcAft>
              <a:buClrTx/>
              <a:buFontTx/>
              <a:buAutoNum type="arabicPeriod"/>
            </a:pPr>
            <a:r>
              <a:rPr lang="en-US" altLang="en-US" sz="2000" dirty="0">
                <a:solidFill>
                  <a:schemeClr val="tx1"/>
                </a:solidFill>
                <a:latin typeface="Arial" panose="020B0604020202020204" pitchFamily="34" charset="0"/>
              </a:rPr>
              <a:t>Webcam captures the user’s live video feed.</a:t>
            </a:r>
          </a:p>
          <a:p>
            <a:pPr lvl="0" eaLnBrk="0" fontAlgn="base" hangingPunct="0">
              <a:spcBef>
                <a:spcPct val="0"/>
              </a:spcBef>
              <a:spcAft>
                <a:spcPct val="0"/>
              </a:spcAft>
              <a:buClrTx/>
              <a:buFontTx/>
              <a:buAutoNum type="arabicPeriod" startAt="2"/>
            </a:pPr>
            <a:r>
              <a:rPr lang="en-US" altLang="en-US" sz="2000" dirty="0">
                <a:solidFill>
                  <a:schemeClr val="tx1"/>
                </a:solidFill>
                <a:latin typeface="Arial" panose="020B0604020202020204" pitchFamily="34" charset="0"/>
              </a:rPr>
              <a:t>OpenCV processes the video frames in real-time.</a:t>
            </a:r>
          </a:p>
          <a:p>
            <a:pPr lvl="0" eaLnBrk="0" fontAlgn="base" hangingPunct="0">
              <a:spcBef>
                <a:spcPct val="0"/>
              </a:spcBef>
              <a:spcAft>
                <a:spcPct val="0"/>
              </a:spcAft>
              <a:buClrTx/>
              <a:buFontTx/>
              <a:buAutoNum type="arabicPeriod" startAt="3"/>
            </a:pPr>
            <a:r>
              <a:rPr lang="en-US" altLang="en-US" sz="2000" dirty="0" err="1">
                <a:solidFill>
                  <a:schemeClr val="tx1"/>
                </a:solidFill>
                <a:latin typeface="Arial" panose="020B0604020202020204" pitchFamily="34" charset="0"/>
              </a:rPr>
              <a:t>MediaPipe</a:t>
            </a:r>
            <a:r>
              <a:rPr lang="en-US" altLang="en-US" sz="2000" dirty="0">
                <a:solidFill>
                  <a:schemeClr val="tx1"/>
                </a:solidFill>
                <a:latin typeface="Arial" panose="020B0604020202020204" pitchFamily="34" charset="0"/>
              </a:rPr>
              <a:t> detects body pose and hand gestures for interaction (e.g., raising hand to change outfit).</a:t>
            </a:r>
          </a:p>
          <a:p>
            <a:pPr lvl="0" eaLnBrk="0" fontAlgn="base" hangingPunct="0">
              <a:spcBef>
                <a:spcPct val="0"/>
              </a:spcBef>
              <a:spcAft>
                <a:spcPct val="0"/>
              </a:spcAft>
              <a:buClrTx/>
              <a:buFontTx/>
              <a:buAutoNum type="arabicPeriod" startAt="4"/>
            </a:pPr>
            <a:r>
              <a:rPr lang="en-US" altLang="en-US" sz="2000" dirty="0">
                <a:solidFill>
                  <a:schemeClr val="tx1"/>
                </a:solidFill>
                <a:latin typeface="Arial" panose="020B0604020202020204" pitchFamily="34" charset="0"/>
              </a:rPr>
              <a:t>The data is passed to the Virtual Trial Room, where user input and clothing logic are handled.</a:t>
            </a:r>
          </a:p>
          <a:p>
            <a:pPr lvl="0" eaLnBrk="0" fontAlgn="base" hangingPunct="0">
              <a:spcBef>
                <a:spcPct val="0"/>
              </a:spcBef>
              <a:spcAft>
                <a:spcPct val="0"/>
              </a:spcAft>
              <a:buClrTx/>
              <a:buFontTx/>
              <a:buAutoNum type="arabicPeriod" startAt="5"/>
            </a:pPr>
            <a:r>
              <a:rPr lang="en-US" altLang="en-US" sz="2000" dirty="0">
                <a:solidFill>
                  <a:schemeClr val="tx1"/>
                </a:solidFill>
                <a:latin typeface="Arial" panose="020B0604020202020204" pitchFamily="34" charset="0"/>
              </a:rPr>
              <a:t>The User Interface displays the catalog and responds to gestures.</a:t>
            </a:r>
          </a:p>
          <a:p>
            <a:pPr lvl="0" eaLnBrk="0" fontAlgn="base" hangingPunct="0">
              <a:spcBef>
                <a:spcPct val="0"/>
              </a:spcBef>
              <a:spcAft>
                <a:spcPct val="0"/>
              </a:spcAft>
              <a:buClrTx/>
              <a:buFontTx/>
              <a:buAutoNum type="arabicPeriod" startAt="6"/>
            </a:pPr>
            <a:r>
              <a:rPr lang="en-US" altLang="en-US" sz="2000" dirty="0">
                <a:solidFill>
                  <a:schemeClr val="tx1"/>
                </a:solidFill>
                <a:latin typeface="Arial" panose="020B0604020202020204" pitchFamily="34" charset="0"/>
              </a:rPr>
              <a:t>A CNN model classifies clothing types from a dataset like Fashion-MNIST.</a:t>
            </a:r>
          </a:p>
          <a:p>
            <a:pPr lvl="0" eaLnBrk="0" fontAlgn="base" hangingPunct="0">
              <a:spcBef>
                <a:spcPct val="0"/>
              </a:spcBef>
              <a:spcAft>
                <a:spcPct val="0"/>
              </a:spcAft>
              <a:buClrTx/>
              <a:buFontTx/>
              <a:buAutoNum type="arabicPeriod" startAt="7"/>
            </a:pPr>
            <a:r>
              <a:rPr lang="en-US" altLang="en-US" sz="2000" dirty="0">
                <a:solidFill>
                  <a:schemeClr val="tx1"/>
                </a:solidFill>
                <a:latin typeface="Arial" panose="020B0604020202020204" pitchFamily="34" charset="0"/>
              </a:rPr>
              <a:t>The system overlays virtual garments on the user's body using canvas rendering.</a:t>
            </a:r>
          </a:p>
          <a:p>
            <a:pPr lvl="0" eaLnBrk="0" fontAlgn="base" hangingPunct="0">
              <a:spcBef>
                <a:spcPct val="0"/>
              </a:spcBef>
              <a:spcAft>
                <a:spcPct val="0"/>
              </a:spcAft>
              <a:buClrTx/>
              <a:buFontTx/>
              <a:buAutoNum type="arabicPeriod" startAt="8"/>
            </a:pPr>
            <a:r>
              <a:rPr lang="en-US" altLang="en-US" sz="2000" dirty="0">
                <a:solidFill>
                  <a:schemeClr val="tx1"/>
                </a:solidFill>
                <a:latin typeface="Arial" panose="020B0604020202020204" pitchFamily="34" charset="0"/>
              </a:rPr>
              <a:t>The final output is a live, realistic try-on experience.</a:t>
            </a:r>
          </a:p>
        </p:txBody>
      </p:sp>
      <p:sp>
        <p:nvSpPr>
          <p:cNvPr id="9" name="Rectangle 7">
            <a:extLst>
              <a:ext uri="{FF2B5EF4-FFF2-40B4-BE49-F238E27FC236}">
                <a16:creationId xmlns:a16="http://schemas.microsoft.com/office/drawing/2014/main" id="{282DE7FE-4AE4-8D8D-1CC4-ED8F0C124380}"/>
              </a:ext>
            </a:extLst>
          </p:cNvPr>
          <p:cNvSpPr>
            <a:spLocks noChangeArrowheads="1"/>
          </p:cNvSpPr>
          <p:nvPr/>
        </p:nvSpPr>
        <p:spPr bwMode="auto">
          <a:xfrm>
            <a:off x="304800" y="-183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17"/>
          <p:cNvSpPr txBox="1">
            <a:spLocks noGrp="1"/>
          </p:cNvSpPr>
          <p:nvPr>
            <p:ph type="title"/>
          </p:nvPr>
        </p:nvSpPr>
        <p:spPr>
          <a:xfrm>
            <a:off x="609600" y="53921"/>
            <a:ext cx="109728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000"/>
              <a:buFont typeface="Times New Roman"/>
              <a:buNone/>
            </a:pPr>
            <a:r>
              <a:rPr lang="en-IN" sz="4000" dirty="0">
                <a:latin typeface="Times New Roman"/>
                <a:ea typeface="Times New Roman"/>
                <a:cs typeface="Times New Roman"/>
                <a:sym typeface="Times New Roman"/>
              </a:rPr>
              <a:t>IMPLEMENTATION </a:t>
            </a:r>
            <a:endParaRPr sz="4000" dirty="0">
              <a:latin typeface="Times New Roman"/>
              <a:ea typeface="Times New Roman"/>
              <a:cs typeface="Times New Roman"/>
              <a:sym typeface="Times New Roman"/>
            </a:endParaRPr>
          </a:p>
        </p:txBody>
      </p:sp>
      <p:pic>
        <p:nvPicPr>
          <p:cNvPr id="4" name="Picture 3">
            <a:extLst>
              <a:ext uri="{FF2B5EF4-FFF2-40B4-BE49-F238E27FC236}">
                <a16:creationId xmlns:a16="http://schemas.microsoft.com/office/drawing/2014/main" id="{C78457D6-5BB4-131B-2078-00AC7EE7D18B}"/>
              </a:ext>
            </a:extLst>
          </p:cNvPr>
          <p:cNvPicPr>
            <a:picLocks noChangeAspect="1"/>
          </p:cNvPicPr>
          <p:nvPr/>
        </p:nvPicPr>
        <p:blipFill>
          <a:blip r:embed="rId3"/>
          <a:stretch>
            <a:fillRect/>
          </a:stretch>
        </p:blipFill>
        <p:spPr>
          <a:xfrm>
            <a:off x="1436914" y="1196921"/>
            <a:ext cx="8937171" cy="5027159"/>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C936567-3C54-58C2-39EE-5307AB7247C1}"/>
              </a:ext>
            </a:extLst>
          </p:cNvPr>
          <p:cNvPicPr>
            <a:picLocks noChangeAspect="1"/>
          </p:cNvPicPr>
          <p:nvPr/>
        </p:nvPicPr>
        <p:blipFill>
          <a:blip r:embed="rId2"/>
          <a:stretch>
            <a:fillRect/>
          </a:stretch>
        </p:blipFill>
        <p:spPr>
          <a:xfrm>
            <a:off x="1415143" y="708250"/>
            <a:ext cx="8978295" cy="5050291"/>
          </a:xfrm>
          <a:prstGeom prst="rect">
            <a:avLst/>
          </a:prstGeom>
        </p:spPr>
      </p:pic>
    </p:spTree>
    <p:extLst>
      <p:ext uri="{BB962C8B-B14F-4D97-AF65-F5344CB8AC3E}">
        <p14:creationId xmlns:p14="http://schemas.microsoft.com/office/powerpoint/2010/main" val="5026487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0BA2A87-D335-03B1-F57D-8646CBFA94AF}"/>
              </a:ext>
            </a:extLst>
          </p:cNvPr>
          <p:cNvPicPr>
            <a:picLocks noChangeAspect="1"/>
          </p:cNvPicPr>
          <p:nvPr/>
        </p:nvPicPr>
        <p:blipFill>
          <a:blip r:embed="rId2"/>
          <a:stretch>
            <a:fillRect/>
          </a:stretch>
        </p:blipFill>
        <p:spPr>
          <a:xfrm>
            <a:off x="1273629" y="544966"/>
            <a:ext cx="9601200" cy="5400675"/>
          </a:xfrm>
          <a:prstGeom prst="rect">
            <a:avLst/>
          </a:prstGeom>
        </p:spPr>
      </p:pic>
    </p:spTree>
    <p:extLst>
      <p:ext uri="{BB962C8B-B14F-4D97-AF65-F5344CB8AC3E}">
        <p14:creationId xmlns:p14="http://schemas.microsoft.com/office/powerpoint/2010/main" val="4380126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DE489BF-7C35-9D6E-B696-E738955212C4}"/>
              </a:ext>
            </a:extLst>
          </p:cNvPr>
          <p:cNvPicPr>
            <a:picLocks noChangeAspect="1"/>
          </p:cNvPicPr>
          <p:nvPr/>
        </p:nvPicPr>
        <p:blipFill>
          <a:blip r:embed="rId2"/>
          <a:stretch>
            <a:fillRect/>
          </a:stretch>
        </p:blipFill>
        <p:spPr>
          <a:xfrm>
            <a:off x="1797355" y="653145"/>
            <a:ext cx="8979502" cy="5050970"/>
          </a:xfrm>
          <a:prstGeom prst="rect">
            <a:avLst/>
          </a:prstGeom>
        </p:spPr>
      </p:pic>
    </p:spTree>
    <p:extLst>
      <p:ext uri="{BB962C8B-B14F-4D97-AF65-F5344CB8AC3E}">
        <p14:creationId xmlns:p14="http://schemas.microsoft.com/office/powerpoint/2010/main" val="35710408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E38C2FC-DD89-CC10-6AA0-7652BCCD0DB8}"/>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1887690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B655C89-E901-2E31-8053-B08BC71767C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569116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066563D-C0D4-C42E-FE31-C33E766AD336}"/>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543593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2"/>
          <p:cNvSpPr txBox="1">
            <a:spLocks noGrp="1"/>
          </p:cNvSpPr>
          <p:nvPr>
            <p:ph type="title"/>
          </p:nvPr>
        </p:nvSpPr>
        <p:spPr>
          <a:xfrm>
            <a:off x="851263" y="314959"/>
            <a:ext cx="10515600" cy="660401"/>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00000"/>
              <a:buFont typeface="Times New Roman"/>
              <a:buNone/>
            </a:pPr>
            <a:r>
              <a:rPr lang="en-IN" sz="4000" b="1" dirty="0">
                <a:latin typeface="Times New Roman"/>
                <a:ea typeface="Times New Roman"/>
                <a:cs typeface="Times New Roman"/>
                <a:sym typeface="Times New Roman"/>
              </a:rPr>
              <a:t>CONTENTS</a:t>
            </a:r>
            <a:endParaRPr dirty="0"/>
          </a:p>
        </p:txBody>
      </p:sp>
      <p:sp>
        <p:nvSpPr>
          <p:cNvPr id="96" name="Google Shape;96;p2"/>
          <p:cNvSpPr txBox="1">
            <a:spLocks noGrp="1"/>
          </p:cNvSpPr>
          <p:nvPr>
            <p:ph type="body" idx="1"/>
          </p:nvPr>
        </p:nvSpPr>
        <p:spPr>
          <a:xfrm>
            <a:off x="731660" y="1180011"/>
            <a:ext cx="10972799" cy="5982789"/>
          </a:xfrm>
          <a:prstGeom prst="rect">
            <a:avLst/>
          </a:prstGeom>
          <a:noFill/>
          <a:ln>
            <a:noFill/>
          </a:ln>
        </p:spPr>
        <p:txBody>
          <a:bodyPr spcFirstLastPara="1" wrap="square" lIns="91425" tIns="45700" rIns="91425" bIns="45700" anchor="t" anchorCtr="0">
            <a:noAutofit/>
          </a:bodyPr>
          <a:lstStyle/>
          <a:p>
            <a:pPr marL="285750" lvl="0" indent="-285750" algn="l" rtl="0">
              <a:spcBef>
                <a:spcPts val="0"/>
              </a:spcBef>
              <a:spcAft>
                <a:spcPts val="0"/>
              </a:spcAft>
              <a:buClr>
                <a:schemeClr val="dk1"/>
              </a:buClr>
              <a:buSzPts val="2000"/>
              <a:buChar char="•"/>
            </a:pPr>
            <a:r>
              <a:rPr lang="en-IN" sz="1600" dirty="0">
                <a:latin typeface="Times New Roman" panose="02020603050405020304" pitchFamily="18" charset="0"/>
                <a:ea typeface="Times New Roman"/>
                <a:cs typeface="Times New Roman" panose="02020603050405020304" pitchFamily="18" charset="0"/>
                <a:sym typeface="Times New Roman"/>
              </a:rPr>
              <a:t>Abstract</a:t>
            </a:r>
            <a:endParaRPr sz="1600" dirty="0">
              <a:latin typeface="Times New Roman" panose="02020603050405020304" pitchFamily="18" charset="0"/>
              <a:cs typeface="Times New Roman" panose="02020603050405020304" pitchFamily="18" charset="0"/>
            </a:endParaRPr>
          </a:p>
          <a:p>
            <a:pPr marL="285750" lvl="0" indent="-285750" algn="l" rtl="0">
              <a:spcBef>
                <a:spcPts val="400"/>
              </a:spcBef>
              <a:spcAft>
                <a:spcPts val="0"/>
              </a:spcAft>
              <a:buClr>
                <a:schemeClr val="dk1"/>
              </a:buClr>
              <a:buSzPts val="2000"/>
              <a:buFont typeface="Arial"/>
              <a:buChar char="•"/>
            </a:pPr>
            <a:r>
              <a:rPr lang="en-IN" sz="1600" dirty="0">
                <a:latin typeface="Times New Roman" panose="02020603050405020304" pitchFamily="18" charset="0"/>
                <a:ea typeface="Times New Roman"/>
                <a:cs typeface="Times New Roman" panose="02020603050405020304" pitchFamily="18" charset="0"/>
                <a:sym typeface="Times New Roman"/>
              </a:rPr>
              <a:t>Introduction</a:t>
            </a:r>
            <a:endParaRPr sz="1600" dirty="0">
              <a:latin typeface="Times New Roman" panose="02020603050405020304" pitchFamily="18" charset="0"/>
              <a:cs typeface="Times New Roman" panose="02020603050405020304" pitchFamily="18" charset="0"/>
            </a:endParaRPr>
          </a:p>
          <a:p>
            <a:pPr marL="285750" lvl="0" indent="-285750" algn="l" rtl="0">
              <a:spcBef>
                <a:spcPts val="400"/>
              </a:spcBef>
              <a:spcAft>
                <a:spcPts val="0"/>
              </a:spcAft>
              <a:buClr>
                <a:schemeClr val="dk1"/>
              </a:buClr>
              <a:buSzPts val="2000"/>
              <a:buFont typeface="Arial"/>
              <a:buChar char="•"/>
            </a:pPr>
            <a:r>
              <a:rPr lang="en-IN" sz="1600" dirty="0">
                <a:latin typeface="Times New Roman" panose="02020603050405020304" pitchFamily="18" charset="0"/>
                <a:ea typeface="Times New Roman"/>
                <a:cs typeface="Times New Roman" panose="02020603050405020304" pitchFamily="18" charset="0"/>
                <a:sym typeface="Times New Roman"/>
              </a:rPr>
              <a:t>Literature Review</a:t>
            </a:r>
            <a:endParaRPr sz="1600" dirty="0">
              <a:latin typeface="Times New Roman" panose="02020603050405020304" pitchFamily="18" charset="0"/>
              <a:cs typeface="Times New Roman" panose="02020603050405020304" pitchFamily="18" charset="0"/>
            </a:endParaRPr>
          </a:p>
          <a:p>
            <a:pPr marL="285750" lvl="0" indent="-285750" algn="l" rtl="0">
              <a:spcBef>
                <a:spcPts val="400"/>
              </a:spcBef>
              <a:spcAft>
                <a:spcPts val="0"/>
              </a:spcAft>
              <a:buClr>
                <a:schemeClr val="dk1"/>
              </a:buClr>
              <a:buSzPts val="2000"/>
              <a:buFont typeface="Arial"/>
              <a:buChar char="•"/>
            </a:pPr>
            <a:r>
              <a:rPr lang="en-IN" sz="1600" dirty="0">
                <a:latin typeface="Times New Roman" panose="02020603050405020304" pitchFamily="18" charset="0"/>
                <a:ea typeface="Times New Roman"/>
                <a:cs typeface="Times New Roman" panose="02020603050405020304" pitchFamily="18" charset="0"/>
                <a:sym typeface="Times New Roman"/>
              </a:rPr>
              <a:t>Existing System</a:t>
            </a:r>
            <a:endParaRPr sz="1600" dirty="0">
              <a:latin typeface="Times New Roman" panose="02020603050405020304" pitchFamily="18" charset="0"/>
              <a:cs typeface="Times New Roman" panose="02020603050405020304" pitchFamily="18" charset="0"/>
            </a:endParaRPr>
          </a:p>
          <a:p>
            <a:pPr marL="285750" lvl="0" indent="-285750" algn="l" rtl="0">
              <a:spcBef>
                <a:spcPts val="400"/>
              </a:spcBef>
              <a:spcAft>
                <a:spcPts val="0"/>
              </a:spcAft>
              <a:buClr>
                <a:schemeClr val="dk1"/>
              </a:buClr>
              <a:buSzPts val="2000"/>
              <a:buChar char="•"/>
            </a:pPr>
            <a:r>
              <a:rPr lang="en-IN" sz="1600" dirty="0">
                <a:latin typeface="Times New Roman" panose="02020603050405020304" pitchFamily="18" charset="0"/>
                <a:ea typeface="Times New Roman"/>
                <a:cs typeface="Times New Roman" panose="02020603050405020304" pitchFamily="18" charset="0"/>
                <a:sym typeface="Times New Roman"/>
              </a:rPr>
              <a:t>Problem Statement</a:t>
            </a:r>
            <a:endParaRPr sz="1600" dirty="0">
              <a:latin typeface="Times New Roman" panose="02020603050405020304" pitchFamily="18" charset="0"/>
              <a:cs typeface="Times New Roman" panose="02020603050405020304" pitchFamily="18" charset="0"/>
            </a:endParaRPr>
          </a:p>
          <a:p>
            <a:pPr marL="285750" lvl="0" indent="-285750" algn="l" rtl="0">
              <a:spcBef>
                <a:spcPts val="400"/>
              </a:spcBef>
              <a:spcAft>
                <a:spcPts val="0"/>
              </a:spcAft>
              <a:buClr>
                <a:schemeClr val="dk1"/>
              </a:buClr>
              <a:buSzPts val="2000"/>
              <a:buFont typeface="Arial"/>
              <a:buChar char="•"/>
            </a:pPr>
            <a:r>
              <a:rPr lang="en-IN" sz="1600" dirty="0">
                <a:latin typeface="Times New Roman" panose="02020603050405020304" pitchFamily="18" charset="0"/>
                <a:ea typeface="Times New Roman"/>
                <a:cs typeface="Times New Roman" panose="02020603050405020304" pitchFamily="18" charset="0"/>
                <a:sym typeface="Times New Roman"/>
              </a:rPr>
              <a:t>Objectives</a:t>
            </a:r>
            <a:endParaRPr sz="1600" dirty="0">
              <a:latin typeface="Times New Roman" panose="02020603050405020304" pitchFamily="18" charset="0"/>
              <a:cs typeface="Times New Roman" panose="02020603050405020304" pitchFamily="18" charset="0"/>
            </a:endParaRPr>
          </a:p>
          <a:p>
            <a:pPr marL="285750" lvl="0" indent="-285750" algn="l" rtl="0">
              <a:spcBef>
                <a:spcPts val="400"/>
              </a:spcBef>
              <a:spcAft>
                <a:spcPts val="0"/>
              </a:spcAft>
              <a:buClr>
                <a:schemeClr val="dk1"/>
              </a:buClr>
              <a:buSzPts val="2000"/>
              <a:buFont typeface="Arial"/>
              <a:buChar char="•"/>
            </a:pPr>
            <a:r>
              <a:rPr lang="en-IN" sz="1600" dirty="0">
                <a:latin typeface="Times New Roman" panose="02020603050405020304" pitchFamily="18" charset="0"/>
                <a:ea typeface="Times New Roman"/>
                <a:cs typeface="Times New Roman" panose="02020603050405020304" pitchFamily="18" charset="0"/>
                <a:sym typeface="Times New Roman"/>
              </a:rPr>
              <a:t>Proposed System</a:t>
            </a:r>
            <a:endParaRPr sz="1600" dirty="0">
              <a:latin typeface="Times New Roman" panose="02020603050405020304" pitchFamily="18" charset="0"/>
              <a:cs typeface="Times New Roman" panose="02020603050405020304" pitchFamily="18" charset="0"/>
            </a:endParaRPr>
          </a:p>
          <a:p>
            <a:pPr marL="285750" lvl="0" indent="-285750" algn="l" rtl="0">
              <a:spcBef>
                <a:spcPts val="400"/>
              </a:spcBef>
              <a:spcAft>
                <a:spcPts val="0"/>
              </a:spcAft>
              <a:buClr>
                <a:schemeClr val="dk1"/>
              </a:buClr>
              <a:buSzPts val="2000"/>
              <a:buFont typeface="Arial"/>
              <a:buChar char="•"/>
            </a:pPr>
            <a:r>
              <a:rPr lang="en-IN" sz="1600" dirty="0">
                <a:latin typeface="Times New Roman" panose="02020603050405020304" pitchFamily="18" charset="0"/>
                <a:ea typeface="Times New Roman"/>
                <a:cs typeface="Times New Roman" panose="02020603050405020304" pitchFamily="18" charset="0"/>
                <a:sym typeface="Times New Roman"/>
              </a:rPr>
              <a:t>Architecture</a:t>
            </a:r>
            <a:endParaRPr sz="1600" dirty="0">
              <a:latin typeface="Times New Roman" panose="02020603050405020304" pitchFamily="18" charset="0"/>
              <a:cs typeface="Times New Roman" panose="02020603050405020304" pitchFamily="18" charset="0"/>
            </a:endParaRPr>
          </a:p>
          <a:p>
            <a:pPr marL="285750" lvl="0" indent="-285750" algn="l" rtl="0">
              <a:spcBef>
                <a:spcPts val="400"/>
              </a:spcBef>
              <a:spcAft>
                <a:spcPts val="0"/>
              </a:spcAft>
              <a:buClr>
                <a:schemeClr val="dk1"/>
              </a:buClr>
              <a:buSzPts val="2000"/>
              <a:buFont typeface="Arial"/>
              <a:buChar char="•"/>
            </a:pPr>
            <a:r>
              <a:rPr lang="en-IN" sz="1600" dirty="0">
                <a:latin typeface="Times New Roman" panose="02020603050405020304" pitchFamily="18" charset="0"/>
                <a:ea typeface="Times New Roman"/>
                <a:cs typeface="Times New Roman" panose="02020603050405020304" pitchFamily="18" charset="0"/>
                <a:sym typeface="Times New Roman"/>
              </a:rPr>
              <a:t>Implementation </a:t>
            </a:r>
            <a:endParaRPr sz="1600" dirty="0">
              <a:latin typeface="Times New Roman" panose="02020603050405020304" pitchFamily="18" charset="0"/>
              <a:cs typeface="Times New Roman" panose="02020603050405020304" pitchFamily="18" charset="0"/>
            </a:endParaRPr>
          </a:p>
          <a:p>
            <a:pPr marL="285750" lvl="0" indent="-285750" algn="l" rtl="0">
              <a:spcBef>
                <a:spcPts val="400"/>
              </a:spcBef>
              <a:spcAft>
                <a:spcPts val="0"/>
              </a:spcAft>
              <a:buClr>
                <a:schemeClr val="dk1"/>
              </a:buClr>
              <a:buSzPts val="2000"/>
              <a:buFont typeface="Arial"/>
              <a:buChar char="•"/>
            </a:pPr>
            <a:r>
              <a:rPr lang="en-IN" sz="1600" dirty="0">
                <a:latin typeface="Times New Roman" panose="02020603050405020304" pitchFamily="18" charset="0"/>
                <a:ea typeface="Times New Roman"/>
                <a:cs typeface="Times New Roman" panose="02020603050405020304" pitchFamily="18" charset="0"/>
                <a:sym typeface="Times New Roman"/>
              </a:rPr>
              <a:t>Result Analysis</a:t>
            </a:r>
            <a:endParaRPr sz="1600" dirty="0">
              <a:latin typeface="Times New Roman" panose="02020603050405020304" pitchFamily="18" charset="0"/>
              <a:cs typeface="Times New Roman" panose="02020603050405020304" pitchFamily="18" charset="0"/>
            </a:endParaRPr>
          </a:p>
          <a:p>
            <a:pPr marL="285750" lvl="0" indent="-285750" algn="l" rtl="0">
              <a:spcBef>
                <a:spcPts val="400"/>
              </a:spcBef>
              <a:spcAft>
                <a:spcPts val="0"/>
              </a:spcAft>
              <a:buClr>
                <a:schemeClr val="dk1"/>
              </a:buClr>
              <a:buSzPts val="2000"/>
              <a:buFont typeface="Arial"/>
              <a:buChar char="•"/>
            </a:pPr>
            <a:r>
              <a:rPr lang="en-IN" sz="1600" dirty="0">
                <a:latin typeface="Times New Roman" panose="02020603050405020304" pitchFamily="18" charset="0"/>
                <a:ea typeface="Times New Roman"/>
                <a:cs typeface="Times New Roman" panose="02020603050405020304" pitchFamily="18" charset="0"/>
                <a:sym typeface="Times New Roman"/>
              </a:rPr>
              <a:t>Limitations</a:t>
            </a:r>
            <a:endParaRPr sz="1600" dirty="0">
              <a:latin typeface="Times New Roman" panose="02020603050405020304" pitchFamily="18" charset="0"/>
              <a:cs typeface="Times New Roman" panose="02020603050405020304" pitchFamily="18" charset="0"/>
            </a:endParaRPr>
          </a:p>
          <a:p>
            <a:pPr marL="285750" lvl="0" indent="-285750" algn="l" rtl="0">
              <a:spcBef>
                <a:spcPts val="400"/>
              </a:spcBef>
              <a:spcAft>
                <a:spcPts val="0"/>
              </a:spcAft>
              <a:buClr>
                <a:schemeClr val="dk1"/>
              </a:buClr>
              <a:buSzPts val="2000"/>
              <a:buFont typeface="Arial"/>
              <a:buChar char="•"/>
            </a:pPr>
            <a:r>
              <a:rPr lang="en-IN" sz="1600" dirty="0">
                <a:latin typeface="Times New Roman" panose="02020603050405020304" pitchFamily="18" charset="0"/>
                <a:ea typeface="Times New Roman"/>
                <a:cs typeface="Times New Roman" panose="02020603050405020304" pitchFamily="18" charset="0"/>
                <a:sym typeface="Times New Roman"/>
              </a:rPr>
              <a:t>Conclusion and Future Scope</a:t>
            </a:r>
            <a:endParaRPr sz="1600" dirty="0">
              <a:latin typeface="Times New Roman" panose="02020603050405020304" pitchFamily="18" charset="0"/>
              <a:cs typeface="Times New Roman" panose="02020603050405020304" pitchFamily="18" charset="0"/>
            </a:endParaRPr>
          </a:p>
          <a:p>
            <a:pPr marL="285750" lvl="0" indent="-285750" algn="l" rtl="0">
              <a:spcBef>
                <a:spcPts val="400"/>
              </a:spcBef>
              <a:spcAft>
                <a:spcPts val="0"/>
              </a:spcAft>
              <a:buClr>
                <a:schemeClr val="dk1"/>
              </a:buClr>
              <a:buSzPts val="2000"/>
              <a:buFont typeface="Arial"/>
              <a:buChar char="•"/>
            </a:pPr>
            <a:r>
              <a:rPr lang="en-IN" sz="1600" dirty="0">
                <a:latin typeface="Times New Roman" panose="02020603050405020304" pitchFamily="18" charset="0"/>
                <a:ea typeface="Times New Roman"/>
                <a:cs typeface="Times New Roman" panose="02020603050405020304" pitchFamily="18" charset="0"/>
                <a:sym typeface="Times New Roman"/>
              </a:rPr>
              <a:t>References</a:t>
            </a:r>
            <a:endParaRPr sz="1600" dirty="0">
              <a:latin typeface="Times New Roman" panose="02020603050405020304" pitchFamily="18" charset="0"/>
              <a:cs typeface="Times New Roman" panose="02020603050405020304" pitchFamily="18" charset="0"/>
            </a:endParaRPr>
          </a:p>
          <a:p>
            <a:pPr marL="0" lvl="0" indent="0" algn="l" rtl="0">
              <a:spcBef>
                <a:spcPts val="400"/>
              </a:spcBef>
              <a:spcAft>
                <a:spcPts val="0"/>
              </a:spcAft>
              <a:buClr>
                <a:schemeClr val="dk1"/>
              </a:buClr>
              <a:buSzPts val="2000"/>
              <a:buNone/>
            </a:pPr>
            <a:endParaRPr sz="1600" dirty="0">
              <a:latin typeface="Times New Roman" panose="02020603050405020304" pitchFamily="18" charset="0"/>
              <a:ea typeface="Times New Roman"/>
              <a:cs typeface="Times New Roman" panose="02020603050405020304" pitchFamily="18" charset="0"/>
              <a:sym typeface="Times New Roman"/>
            </a:endParaRPr>
          </a:p>
          <a:p>
            <a:pPr marL="342900" lvl="0" indent="-215900" algn="l" rtl="0">
              <a:spcBef>
                <a:spcPts val="400"/>
              </a:spcBef>
              <a:spcAft>
                <a:spcPts val="0"/>
              </a:spcAft>
              <a:buClr>
                <a:schemeClr val="dk1"/>
              </a:buClr>
              <a:buSzPts val="2000"/>
              <a:buNone/>
            </a:pPr>
            <a:endParaRPr sz="1600" dirty="0">
              <a:latin typeface="Times New Roman" panose="02020603050405020304" pitchFamily="18" charset="0"/>
              <a:ea typeface="Times New Roman"/>
              <a:cs typeface="Times New Roman" panose="02020603050405020304" pitchFamily="18" charset="0"/>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9709FC7-5332-002E-BEDD-FE4A203E97A8}"/>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5397434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3A0AD56-B6DA-1183-2912-094B35CCF2E5}"/>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2823327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41C25C6-A455-2929-F7CA-CFD0C658E750}"/>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7935243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D4DB193-A537-A2F9-B8D6-E58D65FD0D7B}"/>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0842036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0"/>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Times New Roman"/>
              <a:buNone/>
            </a:pPr>
            <a:r>
              <a:rPr lang="en-IN">
                <a:latin typeface="Times New Roman"/>
                <a:ea typeface="Times New Roman"/>
                <a:cs typeface="Times New Roman"/>
                <a:sym typeface="Times New Roman"/>
              </a:rPr>
              <a:t>LIMITATIONS </a:t>
            </a:r>
            <a:endParaRPr>
              <a:latin typeface="Times New Roman"/>
              <a:ea typeface="Times New Roman"/>
              <a:cs typeface="Times New Roman"/>
              <a:sym typeface="Times New Roman"/>
            </a:endParaRPr>
          </a:p>
        </p:txBody>
      </p:sp>
      <p:sp>
        <p:nvSpPr>
          <p:cNvPr id="2" name="Text Placeholder 1">
            <a:extLst>
              <a:ext uri="{FF2B5EF4-FFF2-40B4-BE49-F238E27FC236}">
                <a16:creationId xmlns:a16="http://schemas.microsoft.com/office/drawing/2014/main" id="{31652685-C175-6152-F244-568AE6D962CE}"/>
              </a:ext>
            </a:extLst>
          </p:cNvPr>
          <p:cNvSpPr>
            <a:spLocks noGrp="1" noChangeArrowheads="1"/>
          </p:cNvSpPr>
          <p:nvPr>
            <p:ph type="body" idx="1"/>
          </p:nvPr>
        </p:nvSpPr>
        <p:spPr bwMode="auto">
          <a:xfrm>
            <a:off x="2177143" y="1584643"/>
            <a:ext cx="7579319"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2D overlays</a:t>
            </a:r>
            <a:r>
              <a:rPr kumimoji="0" lang="en-US" altLang="en-US" sz="2400" b="0" i="0" u="none" strike="noStrike" cap="none" normalizeH="0" baseline="0" dirty="0">
                <a:ln>
                  <a:noFill/>
                </a:ln>
                <a:solidFill>
                  <a:schemeClr val="tx1"/>
                </a:solidFill>
                <a:effectLst/>
                <a:latin typeface="Arial" panose="020B0604020202020204" pitchFamily="34" charset="0"/>
              </a:rPr>
              <a:t> lack realistic fit and fabric behavior.</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No size suggestions</a:t>
            </a:r>
            <a:r>
              <a:rPr kumimoji="0" lang="en-US" altLang="en-US" sz="2400" b="0" i="0" u="none" strike="noStrike" cap="none" normalizeH="0" baseline="0" dirty="0">
                <a:ln>
                  <a:noFill/>
                </a:ln>
                <a:solidFill>
                  <a:schemeClr val="tx1"/>
                </a:solidFill>
                <a:effectLst/>
                <a:latin typeface="Arial" panose="020B0604020202020204" pitchFamily="34" charset="0"/>
              </a:rPr>
              <a:t> based on body measurements.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Limited gesture control</a:t>
            </a:r>
            <a:r>
              <a:rPr kumimoji="0" lang="en-US" altLang="en-US" sz="2400" b="0" i="0" u="none" strike="noStrike" cap="none" normalizeH="0" baseline="0" dirty="0">
                <a:ln>
                  <a:noFill/>
                </a:ln>
                <a:solidFill>
                  <a:schemeClr val="tx1"/>
                </a:solidFill>
                <a:effectLst/>
                <a:latin typeface="Arial" panose="020B0604020202020204" pitchFamily="34" charset="0"/>
              </a:rPr>
              <a:t> (mainly hand raise only).</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Accuracy depends</a:t>
            </a:r>
            <a:r>
              <a:rPr kumimoji="0" lang="en-US" altLang="en-US" sz="2400" b="0" i="0" u="none" strike="noStrike" cap="none" normalizeH="0" baseline="0" dirty="0">
                <a:ln>
                  <a:noFill/>
                </a:ln>
                <a:solidFill>
                  <a:schemeClr val="tx1"/>
                </a:solidFill>
                <a:effectLst/>
                <a:latin typeface="Arial" panose="020B0604020202020204" pitchFamily="34" charset="0"/>
              </a:rPr>
              <a:t> on camera quality and lighting.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Basic clothing catalog</a:t>
            </a:r>
            <a:r>
              <a:rPr kumimoji="0" lang="en-US" altLang="en-US" sz="2400" b="0" i="0" u="none" strike="noStrike" cap="none" normalizeH="0" baseline="0" dirty="0">
                <a:ln>
                  <a:noFill/>
                </a:ln>
                <a:solidFill>
                  <a:schemeClr val="tx1"/>
                </a:solidFill>
                <a:effectLst/>
                <a:latin typeface="Arial" panose="020B0604020202020204" pitchFamily="34" charset="0"/>
              </a:rPr>
              <a:t> with no brand integration.</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No e-commerce link</a:t>
            </a:r>
            <a:r>
              <a:rPr kumimoji="0" lang="en-US" altLang="en-US" sz="2400" b="0" i="0" u="none" strike="noStrike" cap="none" normalizeH="0" baseline="0" dirty="0">
                <a:ln>
                  <a:noFill/>
                </a:ln>
                <a:solidFill>
                  <a:schemeClr val="tx1"/>
                </a:solidFill>
                <a:effectLst/>
                <a:latin typeface="Arial" panose="020B0604020202020204" pitchFamily="34" charset="0"/>
              </a:rPr>
              <a:t> for direct shopping.</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1"/>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000"/>
              <a:buFont typeface="Times New Roman"/>
              <a:buNone/>
            </a:pPr>
            <a:r>
              <a:rPr lang="en-IN" sz="4000" dirty="0">
                <a:latin typeface="Times New Roman"/>
                <a:ea typeface="Times New Roman"/>
                <a:cs typeface="Times New Roman"/>
                <a:sym typeface="Times New Roman"/>
              </a:rPr>
              <a:t>CONCLUSION</a:t>
            </a:r>
            <a:endParaRPr sz="4000" dirty="0">
              <a:latin typeface="Times New Roman"/>
              <a:ea typeface="Times New Roman"/>
              <a:cs typeface="Times New Roman"/>
              <a:sym typeface="Times New Roman"/>
            </a:endParaRPr>
          </a:p>
        </p:txBody>
      </p:sp>
      <p:sp>
        <p:nvSpPr>
          <p:cNvPr id="204" name="Google Shape;204;p21"/>
          <p:cNvSpPr txBox="1">
            <a:spLocks noGrp="1"/>
          </p:cNvSpPr>
          <p:nvPr>
            <p:ph type="body" idx="1"/>
          </p:nvPr>
        </p:nvSpPr>
        <p:spPr>
          <a:xfrm>
            <a:off x="746760" y="1708614"/>
            <a:ext cx="10972800" cy="4507571"/>
          </a:xfrm>
          <a:prstGeom prst="rect">
            <a:avLst/>
          </a:prstGeom>
          <a:noFill/>
          <a:ln>
            <a:noFill/>
          </a:ln>
        </p:spPr>
        <p:txBody>
          <a:bodyPr spcFirstLastPara="1" wrap="square" lIns="91425" tIns="45700" rIns="91425" bIns="45700" anchor="t" anchorCtr="0">
            <a:normAutofit fontScale="92500" lnSpcReduction="20000"/>
          </a:bodyPr>
          <a:lstStyle/>
          <a:p>
            <a:pPr marL="342900" lvl="0" algn="just">
              <a:lnSpc>
                <a:spcPct val="170000"/>
              </a:lnSpc>
              <a:spcBef>
                <a:spcPts val="1440"/>
              </a:spcBef>
              <a:buSzPts val="3200"/>
              <a:buNone/>
            </a:pPr>
            <a:r>
              <a:rPr lang="en-US" sz="1600" dirty="0">
                <a:solidFill>
                  <a:srgbClr val="0D0D0D"/>
                </a:solidFill>
                <a:latin typeface="Times New Roman"/>
                <a:ea typeface="Times New Roman"/>
                <a:cs typeface="Times New Roman"/>
                <a:sym typeface="Times New Roman"/>
              </a:rPr>
              <a:t>     The Virtual Trial Room (VUE.AI) program successfully integrates computer vision, real-time deep learning, and augmented reality to address an online fashion shopping limitation: not trying before buying. Through enabling customers to interact with fashion items virtually—using webcam-based body tracking and natural hand movements—VUE.AI is creating a very immersive and tailored trial experience that enhances customer confidence and buying </a:t>
            </a:r>
            <a:r>
              <a:rPr lang="en-US" sz="1600" dirty="0" err="1">
                <a:solidFill>
                  <a:srgbClr val="0D0D0D"/>
                </a:solidFill>
                <a:latin typeface="Times New Roman"/>
                <a:ea typeface="Times New Roman"/>
                <a:cs typeface="Times New Roman"/>
                <a:sym typeface="Times New Roman"/>
              </a:rPr>
              <a:t>behavior.The</a:t>
            </a:r>
            <a:r>
              <a:rPr lang="en-US" sz="1600" dirty="0">
                <a:solidFill>
                  <a:srgbClr val="0D0D0D"/>
                </a:solidFill>
                <a:latin typeface="Times New Roman"/>
                <a:ea typeface="Times New Roman"/>
                <a:cs typeface="Times New Roman"/>
                <a:sym typeface="Times New Roman"/>
              </a:rPr>
              <a:t> VUE.AI Virtual Trial Room demonstrates how modern web technologies—HTML, CSS, and JavaScript—combined with </a:t>
            </a:r>
            <a:r>
              <a:rPr lang="en-US" sz="1600" dirty="0" err="1">
                <a:solidFill>
                  <a:srgbClr val="0D0D0D"/>
                </a:solidFill>
                <a:latin typeface="Times New Roman"/>
                <a:ea typeface="Times New Roman"/>
                <a:cs typeface="Times New Roman"/>
                <a:sym typeface="Times New Roman"/>
              </a:rPr>
              <a:t>MediaPipe</a:t>
            </a:r>
            <a:r>
              <a:rPr lang="en-US" sz="1600" dirty="0">
                <a:solidFill>
                  <a:srgbClr val="0D0D0D"/>
                </a:solidFill>
                <a:latin typeface="Times New Roman"/>
                <a:ea typeface="Times New Roman"/>
                <a:cs typeface="Times New Roman"/>
                <a:sym typeface="Times New Roman"/>
              </a:rPr>
              <a:t> JS, can create an interactive and immersive online fashion shopping experience. By using a webcam and gesture recognition, users can try on clothes virtually without physical contact. This touchless system enhances hygiene and accessibility, especially in retail kiosks and public </a:t>
            </a:r>
            <a:r>
              <a:rPr lang="en-US" sz="1600" dirty="0" err="1">
                <a:solidFill>
                  <a:srgbClr val="0D0D0D"/>
                </a:solidFill>
                <a:latin typeface="Times New Roman"/>
                <a:ea typeface="Times New Roman"/>
                <a:cs typeface="Times New Roman"/>
                <a:sym typeface="Times New Roman"/>
              </a:rPr>
              <a:t>settings.The</a:t>
            </a:r>
            <a:r>
              <a:rPr lang="en-US" sz="1600" dirty="0">
                <a:solidFill>
                  <a:srgbClr val="0D0D0D"/>
                </a:solidFill>
                <a:latin typeface="Times New Roman"/>
                <a:ea typeface="Times New Roman"/>
                <a:cs typeface="Times New Roman"/>
                <a:sym typeface="Times New Roman"/>
              </a:rPr>
              <a:t> system’s layered and modular architecture allows easy integration and scalability. It can be extended to support more complex garments, accessories, and real-time e-commerce platforms. Despite being lightweight, the platform delivers high accuracy in pose and gesture detection, operating smoothly on standard devices with at least 4GB RAM.VUE.AI improves online shopping by increasing user confidence, reducing return rates, and promoting sustainability in fashion retail. It offers a user-friendly interface, real-time interaction, and cross-platform compatibility, making it a practical solution for both consumers and retailers.</a:t>
            </a:r>
            <a:endParaRPr sz="1600" dirty="0">
              <a:solidFill>
                <a:srgbClr val="0D0D0D"/>
              </a:solidFill>
              <a:latin typeface="Times New Roman"/>
              <a:ea typeface="Times New Roman"/>
              <a:cs typeface="Times New Roman"/>
              <a:sym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2"/>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000"/>
              <a:buFont typeface="Times New Roman"/>
              <a:buNone/>
            </a:pPr>
            <a:r>
              <a:rPr lang="en-IN" sz="4000" dirty="0">
                <a:latin typeface="Times New Roman"/>
                <a:ea typeface="Times New Roman"/>
                <a:cs typeface="Times New Roman"/>
                <a:sym typeface="Times New Roman"/>
              </a:rPr>
              <a:t>FUTURE SCOPE</a:t>
            </a:r>
            <a:endParaRPr sz="4000" dirty="0"/>
          </a:p>
        </p:txBody>
      </p:sp>
      <p:sp>
        <p:nvSpPr>
          <p:cNvPr id="210" name="Google Shape;210;p22"/>
          <p:cNvSpPr txBox="1">
            <a:spLocks noGrp="1"/>
          </p:cNvSpPr>
          <p:nvPr>
            <p:ph type="body" idx="1"/>
          </p:nvPr>
        </p:nvSpPr>
        <p:spPr>
          <a:xfrm>
            <a:off x="729343" y="1767840"/>
            <a:ext cx="10532491" cy="3979817"/>
          </a:xfrm>
          <a:prstGeom prst="rect">
            <a:avLst/>
          </a:prstGeom>
          <a:noFill/>
          <a:ln>
            <a:noFill/>
          </a:ln>
        </p:spPr>
        <p:txBody>
          <a:bodyPr spcFirstLastPara="1" wrap="square" lIns="91425" tIns="45700" rIns="91425" bIns="45700" anchor="t" anchorCtr="0">
            <a:noAutofit/>
          </a:bodyPr>
          <a:lstStyle/>
          <a:p>
            <a:pPr marL="0" lvl="0" indent="0">
              <a:lnSpc>
                <a:spcPct val="150000"/>
              </a:lnSpc>
              <a:spcBef>
                <a:spcPts val="640"/>
              </a:spcBef>
              <a:buSzPts val="3200"/>
              <a:buNone/>
            </a:pPr>
            <a:r>
              <a:rPr lang="en-US" sz="1400" dirty="0">
                <a:latin typeface="Times New Roman" panose="02020603050405020304" pitchFamily="18" charset="0"/>
                <a:cs typeface="Times New Roman" panose="02020603050405020304" pitchFamily="18" charset="0"/>
              </a:rPr>
              <a:t>The Virtual Trial Room (VUE.AI) holds enormous potential for future upgrade and real-world application. One of the principal future directions is expanding the system to enable full-body garment trials, including pants, skirts, dresses, and accessories like shoes or handbags. This would give a total outfit simulation experience, closer to in-store shopping </a:t>
            </a:r>
            <a:r>
              <a:rPr lang="en-US" sz="1400" dirty="0" err="1">
                <a:latin typeface="Times New Roman" panose="02020603050405020304" pitchFamily="18" charset="0"/>
                <a:cs typeface="Times New Roman" panose="02020603050405020304" pitchFamily="18" charset="0"/>
              </a:rPr>
              <a:t>experiences.Another</a:t>
            </a:r>
            <a:r>
              <a:rPr lang="en-US" sz="1400" dirty="0">
                <a:latin typeface="Times New Roman" panose="02020603050405020304" pitchFamily="18" charset="0"/>
                <a:cs typeface="Times New Roman" panose="02020603050405020304" pitchFamily="18" charset="0"/>
              </a:rPr>
              <a:t> major feature addition is real-time cloth simulation support. Using the physics-based animation engines or the GAN-based texture mapping, the system would be able to display dynamically draping, deforming, and lighting of clothing—making virtual clothes virtually </a:t>
            </a:r>
            <a:r>
              <a:rPr lang="en-US" sz="1400" dirty="0" err="1">
                <a:latin typeface="Times New Roman" panose="02020603050405020304" pitchFamily="18" charset="0"/>
                <a:cs typeface="Times New Roman" panose="02020603050405020304" pitchFamily="18" charset="0"/>
              </a:rPr>
              <a:t>real.Voice</a:t>
            </a:r>
            <a:r>
              <a:rPr lang="en-US" sz="1400" dirty="0">
                <a:latin typeface="Times New Roman" panose="02020603050405020304" pitchFamily="18" charset="0"/>
                <a:cs typeface="Times New Roman" panose="02020603050405020304" pitchFamily="18" charset="0"/>
              </a:rPr>
              <a:t> control and multilingual command support can facilitate access for disabled or inexperience users who are not used to traditional interface conventions. This would allow users to perform garment browsing, selection, and trial behavior through natural speech </a:t>
            </a:r>
            <a:r>
              <a:rPr lang="en-US" sz="1400" dirty="0" err="1">
                <a:latin typeface="Times New Roman" panose="02020603050405020304" pitchFamily="18" charset="0"/>
                <a:cs typeface="Times New Roman" panose="02020603050405020304" pitchFamily="18" charset="0"/>
              </a:rPr>
              <a:t>input.The</a:t>
            </a:r>
            <a:r>
              <a:rPr lang="en-US" sz="1400" dirty="0">
                <a:latin typeface="Times New Roman" panose="02020603050405020304" pitchFamily="18" charset="0"/>
                <a:cs typeface="Times New Roman" panose="02020603050405020304" pitchFamily="18" charset="0"/>
              </a:rPr>
              <a:t> introduction of AI-driven fashion suggestion websites is also a key area to build. Through user behavior, body type, seasonality, and style analysis, the platform would be in a position to actively suggest attire that would fit well and be enjoyed by the user and consequently boost user engagement and </a:t>
            </a:r>
            <a:r>
              <a:rPr lang="en-US" sz="1400" dirty="0" err="1">
                <a:latin typeface="Times New Roman" panose="02020603050405020304" pitchFamily="18" charset="0"/>
                <a:cs typeface="Times New Roman" panose="02020603050405020304" pitchFamily="18" charset="0"/>
              </a:rPr>
              <a:t>satisfaction.In</a:t>
            </a:r>
            <a:r>
              <a:rPr lang="en-US" sz="1400" dirty="0">
                <a:latin typeface="Times New Roman" panose="02020603050405020304" pitchFamily="18" charset="0"/>
                <a:cs typeface="Times New Roman" panose="02020603050405020304" pitchFamily="18" charset="0"/>
              </a:rPr>
              <a:t> addition, the VUE.AI platform can be merely extended to support use from mobile platforms and with smart mirrors, AR glasses, and interactive store displays. With support for cloud-based user profiles, the system could allow customers to save their preferences, track purchases, and try on new clothes virtually anywhere at any </a:t>
            </a:r>
            <a:r>
              <a:rPr lang="en-US" sz="1400" dirty="0" err="1">
                <a:latin typeface="Times New Roman" panose="02020603050405020304" pitchFamily="18" charset="0"/>
                <a:cs typeface="Times New Roman" panose="02020603050405020304" pitchFamily="18" charset="0"/>
              </a:rPr>
              <a:t>time.Across</a:t>
            </a:r>
            <a:r>
              <a:rPr lang="en-US" sz="1400" dirty="0">
                <a:latin typeface="Times New Roman" panose="02020603050405020304" pitchFamily="18" charset="0"/>
                <a:cs typeface="Times New Roman" panose="02020603050405020304" pitchFamily="18" charset="0"/>
              </a:rPr>
              <a:t> the world, the Virtual Trial Room is going to be a building block for fashion technology of the future, bringing scalability, personalization, and green value to consumer and business platforms alike.</a:t>
            </a:r>
            <a:endParaRPr sz="1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23"/>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000"/>
              <a:buFont typeface="Times New Roman"/>
              <a:buNone/>
            </a:pPr>
            <a:r>
              <a:rPr lang="en-IN" sz="4000" dirty="0">
                <a:latin typeface="Times New Roman"/>
                <a:ea typeface="Times New Roman"/>
                <a:cs typeface="Times New Roman"/>
                <a:sym typeface="Times New Roman"/>
              </a:rPr>
              <a:t>REFERENCES</a:t>
            </a:r>
            <a:endParaRPr sz="4000" dirty="0"/>
          </a:p>
        </p:txBody>
      </p:sp>
      <p:sp>
        <p:nvSpPr>
          <p:cNvPr id="3" name="Text Placeholder 2">
            <a:extLst>
              <a:ext uri="{FF2B5EF4-FFF2-40B4-BE49-F238E27FC236}">
                <a16:creationId xmlns:a16="http://schemas.microsoft.com/office/drawing/2014/main" id="{BE18171B-C356-B901-E52F-7D32BF507C93}"/>
              </a:ext>
            </a:extLst>
          </p:cNvPr>
          <p:cNvSpPr>
            <a:spLocks noGrp="1"/>
          </p:cNvSpPr>
          <p:nvPr>
            <p:ph type="body" idx="1"/>
          </p:nvPr>
        </p:nvSpPr>
        <p:spPr/>
        <p:txBody>
          <a:bodyPr>
            <a:normAutofit/>
          </a:bodyPr>
          <a:lstStyle/>
          <a:p>
            <a:pPr marL="114300" indent="0">
              <a:buNone/>
            </a:pPr>
            <a:r>
              <a:rPr lang="en-IN" sz="1600" dirty="0">
                <a:latin typeface="Times New Roman" panose="02020603050405020304" pitchFamily="18" charset="0"/>
                <a:cs typeface="Times New Roman" panose="02020603050405020304" pitchFamily="18" charset="0"/>
              </a:rPr>
              <a:t>[1]     Sharma, R. (2020). Smart Budget Management System. International Journal of Engineering Research &amp; Technology                  (IJERT), 8(6).</a:t>
            </a:r>
          </a:p>
          <a:p>
            <a:pPr>
              <a:buFont typeface="+mj-lt"/>
              <a:buAutoNum type="arabicPeriod"/>
            </a:pPr>
            <a:endParaRPr lang="en-IN" sz="1600" dirty="0">
              <a:latin typeface="Times New Roman" panose="02020603050405020304" pitchFamily="18" charset="0"/>
              <a:cs typeface="Times New Roman" panose="02020603050405020304" pitchFamily="18" charset="0"/>
            </a:endParaRPr>
          </a:p>
          <a:p>
            <a:pPr marL="114300" indent="0">
              <a:buNone/>
            </a:pPr>
            <a:r>
              <a:rPr lang="en-IN" sz="1600" dirty="0">
                <a:latin typeface="Times New Roman" panose="02020603050405020304" pitchFamily="18" charset="0"/>
                <a:cs typeface="Times New Roman" panose="02020603050405020304" pitchFamily="18" charset="0"/>
              </a:rPr>
              <a:t>[2]      Patel, S. (2021). Online Expense Tracker. International Journal for Research in Applied Science and Engineering Technology (IJRASET).</a:t>
            </a:r>
          </a:p>
          <a:p>
            <a:pPr>
              <a:buFont typeface="+mj-lt"/>
              <a:buAutoNum type="arabicPeriod"/>
            </a:pPr>
            <a:endParaRPr lang="en-IN" sz="1600" dirty="0">
              <a:latin typeface="Times New Roman" panose="02020603050405020304" pitchFamily="18" charset="0"/>
              <a:cs typeface="Times New Roman" panose="02020603050405020304" pitchFamily="18" charset="0"/>
            </a:endParaRPr>
          </a:p>
          <a:p>
            <a:pPr marL="114300" indent="0">
              <a:buNone/>
            </a:pPr>
            <a:r>
              <a:rPr lang="en-IN" sz="1600" dirty="0">
                <a:latin typeface="Times New Roman" panose="02020603050405020304" pitchFamily="18" charset="0"/>
                <a:cs typeface="Times New Roman" panose="02020603050405020304" pitchFamily="18" charset="0"/>
              </a:rPr>
              <a:t>[3]      Kushwaha, D. S., &amp; Agrawal, A. (2020). Automated Expense Management using Web Application. International Journal of Scientific Research in Computer Science.</a:t>
            </a:r>
          </a:p>
          <a:p>
            <a:pPr>
              <a:buFont typeface="+mj-lt"/>
              <a:buAutoNum type="arabicPeriod"/>
            </a:pPr>
            <a:endParaRPr lang="en-IN" sz="1600" dirty="0">
              <a:latin typeface="Times New Roman" panose="02020603050405020304" pitchFamily="18" charset="0"/>
              <a:cs typeface="Times New Roman" panose="02020603050405020304" pitchFamily="18" charset="0"/>
            </a:endParaRPr>
          </a:p>
          <a:p>
            <a:pPr marL="114300" indent="0">
              <a:buNone/>
            </a:pPr>
            <a:r>
              <a:rPr lang="en-IN" sz="1600" dirty="0">
                <a:latin typeface="Times New Roman" panose="02020603050405020304" pitchFamily="18" charset="0"/>
                <a:cs typeface="Times New Roman" panose="02020603050405020304" pitchFamily="18" charset="0"/>
              </a:rPr>
              <a:t>[4]    Singh, A., &amp; Verma, R. (2019). Personal Budget Planning and Expense Monitoring System. International Journal of      Computer Applications.</a:t>
            </a:r>
          </a:p>
          <a:p>
            <a:pPr marL="114300" indent="0">
              <a:buNone/>
            </a:pPr>
            <a:endParaRPr lang="en-IN" sz="1600" dirty="0">
              <a:latin typeface="Times New Roman" panose="02020603050405020304" pitchFamily="18" charset="0"/>
              <a:cs typeface="Times New Roman" panose="02020603050405020304" pitchFamily="18" charset="0"/>
            </a:endParaRPr>
          </a:p>
          <a:p>
            <a:pPr marL="114300" indent="0">
              <a:buNone/>
            </a:pPr>
            <a:r>
              <a:rPr lang="en-IN" sz="1600" dirty="0">
                <a:latin typeface="Times New Roman" panose="02020603050405020304" pitchFamily="18" charset="0"/>
                <a:cs typeface="Times New Roman" panose="02020603050405020304" pitchFamily="18" charset="0"/>
              </a:rPr>
              <a:t>[5]   Silberschatz, A., Galvin, P. B., &amp; Gagne, G. (2011). Database System Concepts (6th ed.). McGraw-Hill.</a:t>
            </a:r>
          </a:p>
          <a:p>
            <a:endParaRPr lang="en-IN" sz="2300" dirty="0">
              <a:latin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4"/>
          <p:cNvSpPr txBox="1"/>
          <p:nvPr/>
        </p:nvSpPr>
        <p:spPr>
          <a:xfrm>
            <a:off x="1021080" y="1325880"/>
            <a:ext cx="10576560" cy="3785611"/>
          </a:xfrm>
          <a:prstGeom prst="rect">
            <a:avLst/>
          </a:prstGeom>
          <a:noFill/>
          <a:ln>
            <a:noFill/>
          </a:ln>
        </p:spPr>
        <p:txBody>
          <a:bodyPr spcFirstLastPara="1" wrap="square" lIns="91425" tIns="45700" rIns="91425" bIns="45700" anchor="t" anchorCtr="0">
            <a:spAutoFit/>
          </a:bodyPr>
          <a:lstStyle/>
          <a:p>
            <a:pPr lvl="0" algn="just">
              <a:lnSpc>
                <a:spcPct val="150000"/>
              </a:lnSpc>
              <a:buSzPct val="100000"/>
            </a:pPr>
            <a:r>
              <a:rPr lang="en-IN" sz="1600" dirty="0">
                <a:solidFill>
                  <a:schemeClr val="dk1"/>
                </a:solidFill>
                <a:latin typeface="Times New Roman"/>
                <a:ea typeface="Times New Roman"/>
                <a:cs typeface="Times New Roman"/>
                <a:sym typeface="Times New Roman"/>
              </a:rPr>
              <a:t>[6]   Pressman, R. S. (2014). Software Engineering: A Practitioner’s Approach (8th ed.). McGraw-Hill Education.</a:t>
            </a:r>
          </a:p>
          <a:p>
            <a:pPr lvl="0" algn="just">
              <a:lnSpc>
                <a:spcPct val="150000"/>
              </a:lnSpc>
              <a:buSzPct val="100000"/>
            </a:pPr>
            <a:endParaRPr lang="en-IN" sz="1600" dirty="0">
              <a:solidFill>
                <a:schemeClr val="dk1"/>
              </a:solidFill>
              <a:latin typeface="Times New Roman"/>
              <a:ea typeface="Times New Roman"/>
              <a:cs typeface="Times New Roman"/>
              <a:sym typeface="Times New Roman"/>
            </a:endParaRPr>
          </a:p>
          <a:p>
            <a:pPr lvl="0" algn="just">
              <a:lnSpc>
                <a:spcPct val="150000"/>
              </a:lnSpc>
              <a:buSzPct val="100000"/>
            </a:pPr>
            <a:r>
              <a:rPr lang="en-IN" sz="1600" dirty="0">
                <a:solidFill>
                  <a:schemeClr val="dk1"/>
                </a:solidFill>
                <a:latin typeface="Times New Roman"/>
                <a:ea typeface="Times New Roman"/>
                <a:cs typeface="Times New Roman"/>
                <a:sym typeface="Times New Roman"/>
              </a:rPr>
              <a:t>[7]     Firebase Documentation. (n.d.). Realtime Database. Retrieved from https://firebase.google.com/docs/database</a:t>
            </a:r>
          </a:p>
          <a:p>
            <a:pPr lvl="0" algn="just">
              <a:lnSpc>
                <a:spcPct val="150000"/>
              </a:lnSpc>
              <a:buSzPct val="100000"/>
            </a:pPr>
            <a:endParaRPr lang="en-IN" sz="1600" dirty="0">
              <a:solidFill>
                <a:schemeClr val="dk1"/>
              </a:solidFill>
              <a:latin typeface="Times New Roman"/>
              <a:ea typeface="Times New Roman"/>
              <a:cs typeface="Times New Roman"/>
              <a:sym typeface="Times New Roman"/>
            </a:endParaRPr>
          </a:p>
          <a:p>
            <a:pPr lvl="0" algn="just">
              <a:lnSpc>
                <a:spcPct val="150000"/>
              </a:lnSpc>
              <a:buSzPct val="100000"/>
            </a:pPr>
            <a:r>
              <a:rPr lang="en-IN" sz="1600" dirty="0">
                <a:solidFill>
                  <a:schemeClr val="dk1"/>
                </a:solidFill>
                <a:latin typeface="Times New Roman"/>
                <a:ea typeface="Times New Roman"/>
                <a:cs typeface="Times New Roman"/>
                <a:sym typeface="Times New Roman"/>
              </a:rPr>
              <a:t>[8]  Twilio API Docs. (n.d.). Programmable SMS API. Retrieved from https://www.twilio.com/docs/sms</a:t>
            </a:r>
          </a:p>
          <a:p>
            <a:pPr lvl="0" algn="just">
              <a:lnSpc>
                <a:spcPct val="150000"/>
              </a:lnSpc>
              <a:buSzPct val="100000"/>
            </a:pPr>
            <a:endParaRPr lang="en-IN" sz="1600" dirty="0">
              <a:solidFill>
                <a:schemeClr val="dk1"/>
              </a:solidFill>
              <a:latin typeface="Times New Roman"/>
              <a:ea typeface="Times New Roman"/>
              <a:cs typeface="Times New Roman"/>
              <a:sym typeface="Times New Roman"/>
            </a:endParaRPr>
          </a:p>
          <a:p>
            <a:pPr lvl="0" algn="just">
              <a:lnSpc>
                <a:spcPct val="150000"/>
              </a:lnSpc>
              <a:buSzPct val="100000"/>
            </a:pPr>
            <a:r>
              <a:rPr lang="en-IN" sz="1600" dirty="0">
                <a:solidFill>
                  <a:schemeClr val="dk1"/>
                </a:solidFill>
                <a:latin typeface="Times New Roman"/>
                <a:ea typeface="Times New Roman"/>
                <a:cs typeface="Times New Roman"/>
                <a:sym typeface="Times New Roman"/>
              </a:rPr>
              <a:t>[9]  Google Charts. (n.d.). Interactive Chart Tools. Retrieved from https://developers.google.com/chart</a:t>
            </a:r>
          </a:p>
          <a:p>
            <a:pPr marL="342900" lvl="0" indent="-342900" algn="just">
              <a:lnSpc>
                <a:spcPct val="150000"/>
              </a:lnSpc>
              <a:buSzPct val="100000"/>
              <a:buFont typeface="+mj-lt"/>
              <a:buAutoNum type="arabicPeriod"/>
            </a:pPr>
            <a:endParaRPr lang="en-IN" sz="1600" dirty="0">
              <a:solidFill>
                <a:schemeClr val="dk1"/>
              </a:solidFill>
              <a:latin typeface="Times New Roman"/>
              <a:ea typeface="Times New Roman"/>
              <a:cs typeface="Times New Roman"/>
              <a:sym typeface="Times New Roman"/>
            </a:endParaRPr>
          </a:p>
          <a:p>
            <a:pPr lvl="0" algn="just">
              <a:lnSpc>
                <a:spcPct val="150000"/>
              </a:lnSpc>
              <a:buSzPct val="100000"/>
            </a:pPr>
            <a:r>
              <a:rPr lang="en-IN" sz="1600" dirty="0">
                <a:solidFill>
                  <a:schemeClr val="dk1"/>
                </a:solidFill>
                <a:latin typeface="Times New Roman"/>
                <a:ea typeface="Times New Roman"/>
                <a:cs typeface="Times New Roman"/>
                <a:sym typeface="Times New Roman"/>
              </a:rPr>
              <a:t>[10]  Mint by Intuit. (n.d.). Personal Finance and Budgeting App. Retrieved from https://www.mint.com</a:t>
            </a:r>
          </a:p>
          <a:p>
            <a:pPr lvl="0" algn="just">
              <a:lnSpc>
                <a:spcPct val="150000"/>
              </a:lnSpc>
            </a:pPr>
            <a:endParaRPr lang="en-IN" sz="1600" dirty="0">
              <a:solidFill>
                <a:schemeClr val="dk1"/>
              </a:solidFill>
              <a:latin typeface="Times New Roman"/>
              <a:ea typeface="Times New Roman"/>
              <a:cs typeface="Times New Roman"/>
              <a:sym typeface="Times New Roman"/>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BA5B3-473E-2989-BE5C-5C923B87FFA1}"/>
              </a:ext>
            </a:extLst>
          </p:cNvPr>
          <p:cNvSpPr>
            <a:spLocks noGrp="1"/>
          </p:cNvSpPr>
          <p:nvPr>
            <p:ph type="title"/>
          </p:nvPr>
        </p:nvSpPr>
        <p:spPr>
          <a:xfrm>
            <a:off x="609600" y="2857500"/>
            <a:ext cx="10972800" cy="1143000"/>
          </a:xfrm>
        </p:spPr>
        <p:txBody>
          <a:bodyPr>
            <a:noAutofit/>
          </a:bodyPr>
          <a:lstStyle/>
          <a:p>
            <a:r>
              <a:rPr lang="en-IN" sz="9600" dirty="0">
                <a:solidFill>
                  <a:schemeClr val="tx1">
                    <a:lumMod val="95000"/>
                    <a:lumOff val="5000"/>
                  </a:schemeClr>
                </a:solidFill>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26595640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3"/>
          <p:cNvSpPr txBox="1">
            <a:spLocks noGrp="1"/>
          </p:cNvSpPr>
          <p:nvPr>
            <p:ph type="title"/>
          </p:nvPr>
        </p:nvSpPr>
        <p:spPr>
          <a:xfrm>
            <a:off x="566738" y="1"/>
            <a:ext cx="10515600" cy="814388"/>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00000"/>
              <a:buFont typeface="Times New Roman"/>
              <a:buNone/>
            </a:pPr>
            <a:r>
              <a:rPr lang="en-IN">
                <a:latin typeface="Times New Roman"/>
                <a:ea typeface="Times New Roman"/>
                <a:cs typeface="Times New Roman"/>
                <a:sym typeface="Times New Roman"/>
              </a:rPr>
              <a:t>        </a:t>
            </a:r>
            <a:br>
              <a:rPr lang="en-IN" b="1">
                <a:latin typeface="Times New Roman"/>
                <a:ea typeface="Times New Roman"/>
                <a:cs typeface="Times New Roman"/>
                <a:sym typeface="Times New Roman"/>
              </a:rPr>
            </a:br>
            <a:r>
              <a:rPr lang="en-IN" b="1">
                <a:latin typeface="Times New Roman"/>
                <a:ea typeface="Times New Roman"/>
                <a:cs typeface="Times New Roman"/>
                <a:sym typeface="Times New Roman"/>
              </a:rPr>
              <a:t>ABSTRACT</a:t>
            </a:r>
            <a:endParaRPr/>
          </a:p>
        </p:txBody>
      </p:sp>
      <p:sp>
        <p:nvSpPr>
          <p:cNvPr id="102" name="Google Shape;102;p3"/>
          <p:cNvSpPr txBox="1">
            <a:spLocks noGrp="1"/>
          </p:cNvSpPr>
          <p:nvPr>
            <p:ph type="body" idx="1"/>
          </p:nvPr>
        </p:nvSpPr>
        <p:spPr>
          <a:xfrm>
            <a:off x="719806" y="1826539"/>
            <a:ext cx="11266627" cy="3026447"/>
          </a:xfrm>
          <a:prstGeom prst="rect">
            <a:avLst/>
          </a:prstGeom>
          <a:noFill/>
          <a:ln>
            <a:noFill/>
          </a:ln>
        </p:spPr>
        <p:txBody>
          <a:bodyPr spcFirstLastPara="1" wrap="square" lIns="91425" tIns="45700" rIns="91425" bIns="45700" anchor="t" anchorCtr="0">
            <a:noAutofit/>
          </a:bodyPr>
          <a:lstStyle/>
          <a:p>
            <a:r>
              <a:rPr lang="en-US" sz="1800" b="1" dirty="0"/>
              <a:t>VUE AI</a:t>
            </a:r>
            <a:r>
              <a:rPr lang="en-US" sz="1800" dirty="0"/>
              <a:t> is a web-based Virtual Trial Room that enhances online clothing shopping using just </a:t>
            </a:r>
            <a:r>
              <a:rPr lang="en-US" sz="1800" b="1" dirty="0"/>
              <a:t>HTML, CSS, and JavaScript</a:t>
            </a:r>
            <a:r>
              <a:rPr lang="en-US" sz="1800" dirty="0"/>
              <a:t>. It enables users to try on clothes in real-time through their </a:t>
            </a:r>
            <a:r>
              <a:rPr lang="en-US" sz="1800" b="1" dirty="0"/>
              <a:t>device camera</a:t>
            </a:r>
            <a:r>
              <a:rPr lang="en-US" sz="1800" dirty="0"/>
              <a:t>, offering a </a:t>
            </a:r>
            <a:r>
              <a:rPr lang="en-US" sz="1800" b="1" dirty="0"/>
              <a:t>hands-free experience</a:t>
            </a:r>
            <a:r>
              <a:rPr lang="en-US" sz="1800" dirty="0"/>
              <a:t> with </a:t>
            </a:r>
            <a:r>
              <a:rPr lang="en-US" sz="1800" b="1" dirty="0"/>
              <a:t>gesture control</a:t>
            </a:r>
            <a:r>
              <a:rPr lang="en-US" sz="1800" dirty="0"/>
              <a:t>—no app or download needed.</a:t>
            </a:r>
          </a:p>
          <a:p>
            <a:r>
              <a:rPr lang="en-US" sz="1800" dirty="0"/>
              <a:t>Powered by </a:t>
            </a:r>
            <a:r>
              <a:rPr lang="en-US" sz="1800" b="1" dirty="0"/>
              <a:t>Google’s Media Pipe</a:t>
            </a:r>
            <a:r>
              <a:rPr lang="en-US" sz="1800" dirty="0"/>
              <a:t>, VUE AI tracks </a:t>
            </a:r>
            <a:r>
              <a:rPr lang="en-US" sz="1800" b="1" dirty="0"/>
              <a:t>body pose</a:t>
            </a:r>
            <a:r>
              <a:rPr lang="en-US" sz="1800" dirty="0"/>
              <a:t> and </a:t>
            </a:r>
            <a:r>
              <a:rPr lang="en-US" sz="1800" b="1" dirty="0"/>
              <a:t>hand gestures</a:t>
            </a:r>
            <a:r>
              <a:rPr lang="en-US" sz="1800" dirty="0"/>
              <a:t> to overlay garments accurately. Users can raise their hand to switch outfits, making the experience interactive and intuitive.</a:t>
            </a:r>
          </a:p>
          <a:p>
            <a:r>
              <a:rPr lang="en-US" sz="1800" dirty="0"/>
              <a:t>The responsive UI adapts to all devices. After selecting gender, users access a virtual catalog and can browse styles using gestures.</a:t>
            </a:r>
          </a:p>
          <a:p>
            <a:r>
              <a:rPr lang="en-US" sz="1800" dirty="0"/>
              <a:t>This system reduces returns, boosts buyer confidence, and brings a </a:t>
            </a:r>
            <a:r>
              <a:rPr lang="en-US" sz="1800" b="1" dirty="0"/>
              <a:t>contactless, AI-driven</a:t>
            </a:r>
            <a:r>
              <a:rPr lang="en-US" sz="1800" dirty="0"/>
              <a:t> solution to fashion e-commerce—bridging the gap between physical and digital trial rooms.</a:t>
            </a:r>
          </a:p>
          <a:p>
            <a:pPr marL="0" lvl="0" indent="0" algn="just">
              <a:spcBef>
                <a:spcPts val="0"/>
              </a:spcBef>
              <a:buSzPts val="2400"/>
              <a:buNone/>
            </a:pPr>
            <a:endParaRPr sz="1800" dirty="0">
              <a:latin typeface="Times New Roman"/>
              <a:ea typeface="Times New Roman"/>
              <a:cs typeface="Times New Roman"/>
              <a:sym typeface="Times New Roman"/>
            </a:endParaRPr>
          </a:p>
        </p:txBody>
      </p:sp>
      <p:sp>
        <p:nvSpPr>
          <p:cNvPr id="103" name="Google Shape;103;p3"/>
          <p:cNvSpPr txBox="1"/>
          <p:nvPr/>
        </p:nvSpPr>
        <p:spPr>
          <a:xfrm>
            <a:off x="2017231" y="4540469"/>
            <a:ext cx="8671778" cy="529721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4"/>
          <p:cNvSpPr txBox="1">
            <a:spLocks noGrp="1"/>
          </p:cNvSpPr>
          <p:nvPr>
            <p:ph type="title"/>
          </p:nvPr>
        </p:nvSpPr>
        <p:spPr>
          <a:xfrm>
            <a:off x="838200" y="234497"/>
            <a:ext cx="10515600" cy="862784"/>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Times New Roman"/>
              <a:buNone/>
            </a:pPr>
            <a:r>
              <a:rPr lang="en-IN" b="1" dirty="0">
                <a:latin typeface="Times New Roman"/>
                <a:ea typeface="Times New Roman"/>
                <a:cs typeface="Times New Roman"/>
                <a:sym typeface="Times New Roman"/>
              </a:rPr>
              <a:t>                      </a:t>
            </a:r>
            <a:r>
              <a:rPr lang="en-IN" sz="4000" b="1" dirty="0">
                <a:latin typeface="Times New Roman"/>
                <a:ea typeface="Times New Roman"/>
                <a:cs typeface="Times New Roman"/>
                <a:sym typeface="Times New Roman"/>
              </a:rPr>
              <a:t>INTRODUCTION</a:t>
            </a:r>
            <a:endParaRPr sz="4000" dirty="0">
              <a:latin typeface="Times New Roman"/>
              <a:ea typeface="Times New Roman"/>
              <a:cs typeface="Times New Roman"/>
              <a:sym typeface="Times New Roman"/>
            </a:endParaRPr>
          </a:p>
        </p:txBody>
      </p:sp>
      <p:sp>
        <p:nvSpPr>
          <p:cNvPr id="110" name="Google Shape;110;p4"/>
          <p:cNvSpPr txBox="1">
            <a:spLocks noGrp="1"/>
          </p:cNvSpPr>
          <p:nvPr>
            <p:ph type="body" idx="1"/>
          </p:nvPr>
        </p:nvSpPr>
        <p:spPr>
          <a:xfrm>
            <a:off x="1866823" y="1939442"/>
            <a:ext cx="8860171" cy="2979116"/>
          </a:xfrm>
          <a:prstGeom prst="rect">
            <a:avLst/>
          </a:prstGeom>
          <a:noFill/>
          <a:ln>
            <a:noFill/>
          </a:ln>
        </p:spPr>
        <p:txBody>
          <a:bodyPr spcFirstLastPara="1" wrap="square" lIns="91425" tIns="45700" rIns="91425" bIns="45700" anchor="t" anchorCtr="0">
            <a:normAutofit/>
          </a:bodyPr>
          <a:lstStyle/>
          <a:p>
            <a:r>
              <a:rPr lang="en-US" dirty="0"/>
              <a:t>As</a:t>
            </a:r>
            <a:r>
              <a:rPr lang="en-US" sz="2000" dirty="0"/>
              <a:t> online shopping grew, fashion retail faced a key challenge—shoppers couldn’t try clothes before buying, leading to returns and dissatisfaction. </a:t>
            </a:r>
            <a:r>
              <a:rPr lang="en-US" sz="2000" b="1" dirty="0"/>
              <a:t>Virtual Trial Rooms</a:t>
            </a:r>
            <a:r>
              <a:rPr lang="en-US" sz="2000" dirty="0"/>
              <a:t> emerged as a smart solution, using </a:t>
            </a:r>
            <a:r>
              <a:rPr lang="en-US" sz="2000" b="1" dirty="0"/>
              <a:t>AI, Computer Vision, and AR</a:t>
            </a:r>
            <a:r>
              <a:rPr lang="en-US" sz="2000" dirty="0"/>
              <a:t> to let users try on outfits virtually, mimicking the in-store experience.</a:t>
            </a:r>
          </a:p>
          <a:p>
            <a:r>
              <a:rPr lang="en-US" sz="2000" b="1" dirty="0"/>
              <a:t>VUE.AI</a:t>
            </a:r>
            <a:r>
              <a:rPr lang="en-US" sz="2000" dirty="0"/>
              <a:t> was built with this vision—offering a </a:t>
            </a:r>
            <a:r>
              <a:rPr lang="en-US" sz="2000" b="1" dirty="0"/>
              <a:t>gesture-based, AI-powered</a:t>
            </a:r>
            <a:r>
              <a:rPr lang="en-US" sz="2000" dirty="0"/>
              <a:t> trial system that enhances customer confidence, reduces returns, and supports sustainable shopping. It not only improves the user experience but also helps retailers understand consumer behavior in today’s digital-first world.</a:t>
            </a:r>
          </a:p>
          <a:p>
            <a:pPr marL="342900" lvl="0" indent="-135636">
              <a:spcBef>
                <a:spcPts val="653"/>
              </a:spcBef>
              <a:buSzPct val="100000"/>
              <a:buNone/>
            </a:pPr>
            <a:endParaRPr lang="en-US" sz="2000" dirty="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5"/>
          <p:cNvSpPr txBox="1">
            <a:spLocks noGrp="1"/>
          </p:cNvSpPr>
          <p:nvPr>
            <p:ph type="title"/>
          </p:nvPr>
        </p:nvSpPr>
        <p:spPr>
          <a:xfrm>
            <a:off x="3258803" y="0"/>
            <a:ext cx="10515600" cy="787400"/>
          </a:xfrm>
          <a:prstGeom prst="rect">
            <a:avLst/>
          </a:prstGeom>
          <a:noFill/>
          <a:ln>
            <a:noFill/>
          </a:ln>
        </p:spPr>
        <p:txBody>
          <a:bodyPr spcFirstLastPara="1" wrap="square" lIns="91425" tIns="45700" rIns="91425" bIns="45700" anchor="ctr" anchorCtr="0">
            <a:normAutofit fontScale="90000"/>
          </a:bodyPr>
          <a:lstStyle/>
          <a:p>
            <a:pPr marL="0" lvl="0" indent="0" algn="l" rtl="0">
              <a:spcBef>
                <a:spcPts val="0"/>
              </a:spcBef>
              <a:spcAft>
                <a:spcPts val="0"/>
              </a:spcAft>
              <a:buClr>
                <a:schemeClr val="dk1"/>
              </a:buClr>
              <a:buSzPct val="100000"/>
              <a:buFont typeface="Times New Roman"/>
              <a:buNone/>
            </a:pPr>
            <a:br>
              <a:rPr lang="en-IN" sz="4400" b="1" dirty="0">
                <a:latin typeface="Times New Roman"/>
                <a:ea typeface="Times New Roman"/>
                <a:cs typeface="Times New Roman"/>
                <a:sym typeface="Times New Roman"/>
              </a:rPr>
            </a:br>
            <a:r>
              <a:rPr lang="en-IN" b="1" dirty="0">
                <a:latin typeface="Times New Roman"/>
                <a:ea typeface="Times New Roman"/>
                <a:cs typeface="Times New Roman"/>
                <a:sym typeface="Times New Roman"/>
              </a:rPr>
              <a:t>LITERATURE REVIEW </a:t>
            </a:r>
            <a:br>
              <a:rPr lang="en-IN" b="1" dirty="0">
                <a:latin typeface="Times New Roman"/>
                <a:ea typeface="Times New Roman"/>
                <a:cs typeface="Times New Roman"/>
                <a:sym typeface="Times New Roman"/>
              </a:rPr>
            </a:br>
            <a:r>
              <a:rPr lang="en-IN" b="1" dirty="0">
                <a:latin typeface="Times New Roman"/>
                <a:ea typeface="Times New Roman"/>
                <a:cs typeface="Times New Roman"/>
                <a:sym typeface="Times New Roman"/>
              </a:rPr>
              <a:t>       </a:t>
            </a:r>
            <a:endParaRPr dirty="0"/>
          </a:p>
        </p:txBody>
      </p:sp>
      <p:graphicFrame>
        <p:nvGraphicFramePr>
          <p:cNvPr id="5" name="Table 4">
            <a:extLst>
              <a:ext uri="{FF2B5EF4-FFF2-40B4-BE49-F238E27FC236}">
                <a16:creationId xmlns:a16="http://schemas.microsoft.com/office/drawing/2014/main" id="{3537871C-06F7-AF87-1818-C1BDB5BA35C5}"/>
              </a:ext>
            </a:extLst>
          </p:cNvPr>
          <p:cNvGraphicFramePr>
            <a:graphicFrameLocks noGrp="1"/>
          </p:cNvGraphicFramePr>
          <p:nvPr>
            <p:extLst>
              <p:ext uri="{D42A27DB-BD31-4B8C-83A1-F6EECF244321}">
                <p14:modId xmlns:p14="http://schemas.microsoft.com/office/powerpoint/2010/main" val="951796780"/>
              </p:ext>
            </p:extLst>
          </p:nvPr>
        </p:nvGraphicFramePr>
        <p:xfrm>
          <a:off x="1023258" y="685800"/>
          <a:ext cx="10199915" cy="7551925"/>
        </p:xfrm>
        <a:graphic>
          <a:graphicData uri="http://schemas.openxmlformats.org/drawingml/2006/table">
            <a:tbl>
              <a:tblPr firstRow="1" bandRow="1">
                <a:tableStyleId>{5940675A-B579-460E-94D1-54222C63F5DA}</a:tableStyleId>
              </a:tblPr>
              <a:tblGrid>
                <a:gridCol w="685352">
                  <a:extLst>
                    <a:ext uri="{9D8B030D-6E8A-4147-A177-3AD203B41FA5}">
                      <a16:colId xmlns:a16="http://schemas.microsoft.com/office/drawing/2014/main" val="4108975857"/>
                    </a:ext>
                  </a:extLst>
                </a:gridCol>
                <a:gridCol w="2155819">
                  <a:extLst>
                    <a:ext uri="{9D8B030D-6E8A-4147-A177-3AD203B41FA5}">
                      <a16:colId xmlns:a16="http://schemas.microsoft.com/office/drawing/2014/main" val="1970629878"/>
                    </a:ext>
                  </a:extLst>
                </a:gridCol>
                <a:gridCol w="2660856">
                  <a:extLst>
                    <a:ext uri="{9D8B030D-6E8A-4147-A177-3AD203B41FA5}">
                      <a16:colId xmlns:a16="http://schemas.microsoft.com/office/drawing/2014/main" val="3282786916"/>
                    </a:ext>
                  </a:extLst>
                </a:gridCol>
                <a:gridCol w="2328356">
                  <a:extLst>
                    <a:ext uri="{9D8B030D-6E8A-4147-A177-3AD203B41FA5}">
                      <a16:colId xmlns:a16="http://schemas.microsoft.com/office/drawing/2014/main" val="3260664213"/>
                    </a:ext>
                  </a:extLst>
                </a:gridCol>
                <a:gridCol w="2369532">
                  <a:extLst>
                    <a:ext uri="{9D8B030D-6E8A-4147-A177-3AD203B41FA5}">
                      <a16:colId xmlns:a16="http://schemas.microsoft.com/office/drawing/2014/main" val="1111405390"/>
                    </a:ext>
                  </a:extLst>
                </a:gridCol>
              </a:tblGrid>
              <a:tr h="647263">
                <a:tc>
                  <a:txBody>
                    <a:bodyPr/>
                    <a:lstStyle/>
                    <a:p>
                      <a:r>
                        <a:rPr lang="en-IN" sz="1600" b="1" dirty="0">
                          <a:latin typeface="Times New Roman" panose="02020603050405020304" pitchFamily="18" charset="0"/>
                          <a:cs typeface="Times New Roman" panose="02020603050405020304" pitchFamily="18" charset="0"/>
                        </a:rPr>
                        <a:t>S.NO</a:t>
                      </a:r>
                      <a:endParaRPr lang="en-IN" sz="1600" dirty="0">
                        <a:latin typeface="Times New Roman" panose="02020603050405020304" pitchFamily="18" charset="0"/>
                        <a:cs typeface="Times New Roman" panose="02020603050405020304" pitchFamily="18" charset="0"/>
                      </a:endParaRPr>
                    </a:p>
                  </a:txBody>
                  <a:tcPr anchor="ctr"/>
                </a:tc>
                <a:tc>
                  <a:txBody>
                    <a:bodyPr/>
                    <a:lstStyle/>
                    <a:p>
                      <a:r>
                        <a:rPr lang="en-IN" sz="1600" b="1" dirty="0">
                          <a:latin typeface="Times New Roman" panose="02020603050405020304" pitchFamily="18" charset="0"/>
                          <a:cs typeface="Times New Roman" panose="02020603050405020304" pitchFamily="18" charset="0"/>
                        </a:rPr>
                        <a:t>Title of the Paper</a:t>
                      </a:r>
                      <a:endParaRPr lang="en-IN" sz="1600" dirty="0">
                        <a:latin typeface="Times New Roman" panose="02020603050405020304" pitchFamily="18" charset="0"/>
                        <a:cs typeface="Times New Roman" panose="02020603050405020304" pitchFamily="18" charset="0"/>
                      </a:endParaRPr>
                    </a:p>
                  </a:txBody>
                  <a:tcPr anchor="ctr"/>
                </a:tc>
                <a:tc>
                  <a:txBody>
                    <a:bodyPr/>
                    <a:lstStyle/>
                    <a:p>
                      <a:r>
                        <a:rPr lang="en-IN" sz="1600" b="1">
                          <a:latin typeface="Times New Roman" panose="02020603050405020304" pitchFamily="18" charset="0"/>
                          <a:cs typeface="Times New Roman" panose="02020603050405020304" pitchFamily="18" charset="0"/>
                        </a:rPr>
                        <a:t>Study/System Focus</a:t>
                      </a:r>
                      <a:endParaRPr lang="en-IN" sz="1600">
                        <a:latin typeface="Times New Roman" panose="02020603050405020304" pitchFamily="18" charset="0"/>
                        <a:cs typeface="Times New Roman" panose="02020603050405020304" pitchFamily="18" charset="0"/>
                      </a:endParaRPr>
                    </a:p>
                  </a:txBody>
                  <a:tcPr anchor="ctr"/>
                </a:tc>
                <a:tc>
                  <a:txBody>
                    <a:bodyPr/>
                    <a:lstStyle/>
                    <a:p>
                      <a:r>
                        <a:rPr lang="en-IN" sz="1600" b="1">
                          <a:latin typeface="Times New Roman" panose="02020603050405020304" pitchFamily="18" charset="0"/>
                          <a:cs typeface="Times New Roman" panose="02020603050405020304" pitchFamily="18" charset="0"/>
                        </a:rPr>
                        <a:t>Key Features / Findings</a:t>
                      </a:r>
                      <a:endParaRPr lang="en-IN" sz="1600">
                        <a:latin typeface="Times New Roman" panose="02020603050405020304" pitchFamily="18" charset="0"/>
                        <a:cs typeface="Times New Roman" panose="02020603050405020304" pitchFamily="18" charset="0"/>
                      </a:endParaRPr>
                    </a:p>
                  </a:txBody>
                  <a:tcPr anchor="ctr"/>
                </a:tc>
                <a:tc>
                  <a:txBody>
                    <a:bodyPr/>
                    <a:lstStyle/>
                    <a:p>
                      <a:r>
                        <a:rPr lang="en-IN" sz="1600" b="1">
                          <a:latin typeface="Times New Roman" panose="02020603050405020304" pitchFamily="18" charset="0"/>
                          <a:cs typeface="Times New Roman" panose="02020603050405020304" pitchFamily="18" charset="0"/>
                        </a:rPr>
                        <a:t>Limitations / Gaps Identified</a:t>
                      </a:r>
                      <a:endParaRPr lang="en-IN" sz="160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901142056"/>
                  </a:ext>
                </a:extLst>
              </a:tr>
              <a:tr h="1475451">
                <a:tc>
                  <a:txBody>
                    <a:bodyPr/>
                    <a:lstStyle/>
                    <a:p>
                      <a:r>
                        <a:rPr lang="en-IN" sz="1600" dirty="0">
                          <a:latin typeface="Times New Roman" panose="02020603050405020304" pitchFamily="18" charset="0"/>
                          <a:cs typeface="Times New Roman" panose="02020603050405020304" pitchFamily="18" charset="0"/>
                        </a:rPr>
                        <a:t>1</a:t>
                      </a:r>
                    </a:p>
                  </a:txBody>
                  <a:tcPr anchor="ctr"/>
                </a:tc>
                <a:tc>
                  <a:txBody>
                    <a:bodyPr/>
                    <a:lstStyle/>
                    <a:p>
                      <a:r>
                        <a:rPr lang="en-US" sz="1600" i="1" dirty="0"/>
                        <a:t>Virtual Fitting Room Using Augmented Reality</a:t>
                      </a:r>
                      <a:r>
                        <a:rPr lang="en-US" sz="1600" dirty="0"/>
                        <a:t> </a:t>
                      </a:r>
                      <a:br>
                        <a:rPr lang="en-US" sz="1600" dirty="0"/>
                      </a:br>
                      <a:r>
                        <a:rPr lang="en-US" sz="1600" dirty="0"/>
                        <a:t>(IEEE, 2019)</a:t>
                      </a: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i="1" dirty="0"/>
                        <a:t>Fashion MNIST for Machine Learning Classification</a:t>
                      </a:r>
                      <a:r>
                        <a:rPr lang="en-US" sz="1600" dirty="0"/>
                        <a:t> </a:t>
                      </a:r>
                      <a:br>
                        <a:rPr lang="en-US" sz="1600" dirty="0"/>
                      </a:br>
                      <a:r>
                        <a:rPr lang="en-US" sz="1600" dirty="0"/>
                        <a:t>(Zalando Research, 2017)</a:t>
                      </a:r>
                      <a:endParaRPr lang="en-IN" sz="1600" dirty="0">
                        <a:latin typeface="Times New Roman" panose="02020603050405020304" pitchFamily="18" charset="0"/>
                        <a:cs typeface="Times New Roman" panose="02020603050405020304" pitchFamily="18" charset="0"/>
                      </a:endParaRPr>
                    </a:p>
                  </a:txBody>
                  <a:tcPr anchor="ctr"/>
                </a:tc>
                <a:tc>
                  <a:txBody>
                    <a:bodyPr/>
                    <a:lstStyle/>
                    <a:p>
                      <a:r>
                        <a:rPr lang="en-US" sz="1600" i="1" dirty="0"/>
                        <a:t>Fashion MNIST for Machine Learning Classification</a:t>
                      </a:r>
                      <a:r>
                        <a:rPr lang="en-US" sz="1600" dirty="0"/>
                        <a:t> </a:t>
                      </a:r>
                      <a:br>
                        <a:rPr lang="en-US" sz="1600" dirty="0"/>
                      </a:br>
                      <a:r>
                        <a:rPr lang="en-US" sz="1600" dirty="0"/>
                        <a:t>(Zalando Research, 2017)</a:t>
                      </a: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a:t>Limited gesture interaction; lacked machine learning–based garment recognition</a:t>
                      </a:r>
                      <a:endParaRPr lang="en-US" sz="16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977714860"/>
                  </a:ext>
                </a:extLst>
              </a:tr>
              <a:tr h="2002972">
                <a:tc>
                  <a:txBody>
                    <a:bodyPr/>
                    <a:lstStyle/>
                    <a:p>
                      <a:r>
                        <a:rPr lang="en-IN" sz="1600">
                          <a:latin typeface="Times New Roman" panose="02020603050405020304" pitchFamily="18" charset="0"/>
                          <a:cs typeface="Times New Roman" panose="02020603050405020304" pitchFamily="18" charset="0"/>
                        </a:rPr>
                        <a:t>2</a:t>
                      </a:r>
                    </a:p>
                  </a:txBody>
                  <a:tcPr anchor="ctr"/>
                </a:tc>
                <a:tc>
                  <a:txBody>
                    <a:bodyPr/>
                    <a:lstStyle/>
                    <a:p>
                      <a:r>
                        <a:rPr lang="en-US" sz="1600" i="1" dirty="0"/>
                        <a:t>Virtual Fitting Room Using Augmented Reality</a:t>
                      </a:r>
                      <a:r>
                        <a:rPr lang="en-US" sz="1600" dirty="0"/>
                        <a:t> </a:t>
                      </a:r>
                      <a:br>
                        <a:rPr lang="en-US" sz="1600" dirty="0"/>
                      </a:br>
                      <a:r>
                        <a:rPr lang="en-US" sz="1600" dirty="0"/>
                        <a:t>(IEEE, 2019)</a:t>
                      </a:r>
                      <a:endParaRPr lang="en-IN"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a:t>Smart mirror using camera and screen to simulate trial room experience</a:t>
                      </a:r>
                      <a:endParaRPr lang="en-IN"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a:t>Real-time cloth overlay on user's image using a mounted display; uses basic image processing and mirror setup</a:t>
                      </a: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IN" sz="1600" dirty="0"/>
                        <a:t>Hardware-dependent (Raspberry Pi + screen); no AI/ML integration for cloth classification</a:t>
                      </a:r>
                      <a:endParaRPr lang="en-US" sz="16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601085257"/>
                  </a:ext>
                </a:extLst>
              </a:tr>
              <a:tr h="2678634">
                <a:tc>
                  <a:txBody>
                    <a:bodyPr/>
                    <a:lstStyle/>
                    <a:p>
                      <a:r>
                        <a:rPr lang="en-IN" sz="1600">
                          <a:latin typeface="Times New Roman" panose="02020603050405020304" pitchFamily="18" charset="0"/>
                          <a:cs typeface="Times New Roman" panose="02020603050405020304" pitchFamily="18" charset="0"/>
                        </a:rPr>
                        <a:t>3</a:t>
                      </a:r>
                    </a:p>
                  </a:txBody>
                  <a:tcPr anchor="ctr"/>
                </a:tc>
                <a:tc>
                  <a:txBody>
                    <a:bodyPr/>
                    <a:lstStyle/>
                    <a:p>
                      <a:r>
                        <a:rPr lang="en-US" sz="1600" i="1" dirty="0"/>
                        <a:t>Real-Time Human Pose Estimation Using </a:t>
                      </a:r>
                      <a:r>
                        <a:rPr lang="en-US" sz="1600" i="1" dirty="0" err="1"/>
                        <a:t>MediaPipe</a:t>
                      </a:r>
                      <a:r>
                        <a:rPr lang="en-US" sz="1600" dirty="0"/>
                        <a:t> </a:t>
                      </a:r>
                      <a:br>
                        <a:rPr lang="en-US" sz="1600" dirty="0"/>
                      </a:br>
                      <a:r>
                        <a:rPr lang="en-US" sz="1600" dirty="0"/>
                        <a:t>(Google AI Blog, 2020)</a:t>
                      </a: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a:t>Accurate body and hand tracking using lightweight models</a:t>
                      </a:r>
                      <a:endParaRPr lang="en-IN"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a:t>Highly accurate 2D pose tracking; fast and efficient on low-end devices; used widely in gesture-based interaction</a:t>
                      </a: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a:t>Purely pose tracking; doesn’t handle cloth fitting or user interaction logic directly</a:t>
                      </a:r>
                      <a:endParaRPr lang="en-US" sz="16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225468159"/>
                  </a:ext>
                </a:extLst>
              </a:tr>
              <a:tr h="747605">
                <a:tc>
                  <a:txBody>
                    <a:bodyPr/>
                    <a:lstStyle/>
                    <a:p>
                      <a:endParaRPr lang="en-IN" sz="1600" dirty="0">
                        <a:latin typeface="Times New Roman" panose="02020603050405020304" pitchFamily="18" charset="0"/>
                        <a:cs typeface="Times New Roman" panose="02020603050405020304" pitchFamily="18" charset="0"/>
                      </a:endParaRPr>
                    </a:p>
                  </a:txBody>
                  <a:tcPr anchor="ctr"/>
                </a:tc>
                <a:tc>
                  <a:txBody>
                    <a:bodyPr/>
                    <a:lstStyle/>
                    <a:p>
                      <a:endParaRPr lang="en-US" sz="1600" dirty="0">
                        <a:latin typeface="Times New Roman" panose="02020603050405020304" pitchFamily="18" charset="0"/>
                        <a:cs typeface="Times New Roman" panose="02020603050405020304" pitchFamily="18" charset="0"/>
                      </a:endParaRPr>
                    </a:p>
                  </a:txBody>
                  <a:tcPr anchor="ctr"/>
                </a:tc>
                <a:tc>
                  <a:txBody>
                    <a:bodyPr/>
                    <a:lstStyle/>
                    <a:p>
                      <a:endParaRPr lang="en-IN" sz="1600" dirty="0">
                        <a:latin typeface="Times New Roman" panose="02020603050405020304" pitchFamily="18" charset="0"/>
                        <a:cs typeface="Times New Roman" panose="02020603050405020304" pitchFamily="18" charset="0"/>
                      </a:endParaRPr>
                    </a:p>
                  </a:txBody>
                  <a:tcPr anchor="ctr"/>
                </a:tc>
                <a:tc>
                  <a:txBody>
                    <a:bodyPr/>
                    <a:lstStyle/>
                    <a:p>
                      <a:endParaRPr lang="en-IN" sz="1600" dirty="0">
                        <a:latin typeface="Times New Roman" panose="02020603050405020304" pitchFamily="18" charset="0"/>
                        <a:cs typeface="Times New Roman" panose="02020603050405020304" pitchFamily="18" charset="0"/>
                      </a:endParaRPr>
                    </a:p>
                  </a:txBody>
                  <a:tcPr anchor="ctr"/>
                </a:tc>
                <a:tc>
                  <a:txBody>
                    <a:bodyPr/>
                    <a:lstStyle/>
                    <a:p>
                      <a:endParaRPr lang="en-IN" sz="16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003046477"/>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97308417-7BE5-3367-C2C3-C57D98624017}"/>
              </a:ext>
            </a:extLst>
          </p:cNvPr>
          <p:cNvGraphicFramePr>
            <a:graphicFrameLocks noGrp="1"/>
          </p:cNvGraphicFramePr>
          <p:nvPr>
            <p:extLst>
              <p:ext uri="{D42A27DB-BD31-4B8C-83A1-F6EECF244321}">
                <p14:modId xmlns:p14="http://schemas.microsoft.com/office/powerpoint/2010/main" val="3346012932"/>
              </p:ext>
            </p:extLst>
          </p:nvPr>
        </p:nvGraphicFramePr>
        <p:xfrm>
          <a:off x="952212" y="731520"/>
          <a:ext cx="9602362" cy="3596640"/>
        </p:xfrm>
        <a:graphic>
          <a:graphicData uri="http://schemas.openxmlformats.org/drawingml/2006/table">
            <a:tbl>
              <a:tblPr firstRow="1" bandRow="1">
                <a:tableStyleId>{5940675A-B579-460E-94D1-54222C63F5DA}</a:tableStyleId>
              </a:tblPr>
              <a:tblGrid>
                <a:gridCol w="1072531">
                  <a:extLst>
                    <a:ext uri="{9D8B030D-6E8A-4147-A177-3AD203B41FA5}">
                      <a16:colId xmlns:a16="http://schemas.microsoft.com/office/drawing/2014/main" val="3259292193"/>
                    </a:ext>
                  </a:extLst>
                </a:gridCol>
                <a:gridCol w="2571069">
                  <a:extLst>
                    <a:ext uri="{9D8B030D-6E8A-4147-A177-3AD203B41FA5}">
                      <a16:colId xmlns:a16="http://schemas.microsoft.com/office/drawing/2014/main" val="1669755591"/>
                    </a:ext>
                  </a:extLst>
                </a:gridCol>
                <a:gridCol w="1986254">
                  <a:extLst>
                    <a:ext uri="{9D8B030D-6E8A-4147-A177-3AD203B41FA5}">
                      <a16:colId xmlns:a16="http://schemas.microsoft.com/office/drawing/2014/main" val="2844396457"/>
                    </a:ext>
                  </a:extLst>
                </a:gridCol>
                <a:gridCol w="1986254">
                  <a:extLst>
                    <a:ext uri="{9D8B030D-6E8A-4147-A177-3AD203B41FA5}">
                      <a16:colId xmlns:a16="http://schemas.microsoft.com/office/drawing/2014/main" val="3752264932"/>
                    </a:ext>
                  </a:extLst>
                </a:gridCol>
                <a:gridCol w="1986254">
                  <a:extLst>
                    <a:ext uri="{9D8B030D-6E8A-4147-A177-3AD203B41FA5}">
                      <a16:colId xmlns:a16="http://schemas.microsoft.com/office/drawing/2014/main" val="688410282"/>
                    </a:ext>
                  </a:extLst>
                </a:gridCol>
              </a:tblGrid>
              <a:tr h="1214217">
                <a:tc>
                  <a:txBody>
                    <a:bodyPr/>
                    <a:lstStyle/>
                    <a:p>
                      <a:r>
                        <a:rPr lang="en-IN" sz="1600" dirty="0">
                          <a:latin typeface="Times New Roman" panose="02020603050405020304" pitchFamily="18" charset="0"/>
                          <a:cs typeface="Times New Roman" panose="02020603050405020304" pitchFamily="18" charset="0"/>
                        </a:rPr>
                        <a:t>     4     </a:t>
                      </a:r>
                    </a:p>
                  </a:txBody>
                  <a:tcPr anchor="ctr"/>
                </a:tc>
                <a:tc>
                  <a:txBody>
                    <a:bodyPr/>
                    <a:lstStyle/>
                    <a:p>
                      <a:r>
                        <a:rPr lang="en-US" sz="1600" i="1" dirty="0"/>
                        <a:t>Fashion MNIST for Machine Learning Classification</a:t>
                      </a:r>
                      <a:r>
                        <a:rPr lang="en-US" sz="1600" dirty="0"/>
                        <a:t> </a:t>
                      </a:r>
                      <a:br>
                        <a:rPr lang="en-US" sz="1600" dirty="0"/>
                      </a:br>
                      <a:r>
                        <a:rPr lang="en-US" sz="1600" dirty="0"/>
                        <a:t>(Zalando Research, 2017)</a:t>
                      </a: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a:t>Dataset for clothing item classification using CNNs</a:t>
                      </a:r>
                      <a:endParaRPr lang="en-IN"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a:t>Provides 70,000 grayscale images across 10 fashion categories; helps train and test deep learning models for clothing classification</a:t>
                      </a: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a:t>Dataset only includes 2D flat images; doesn’t account for 3D body fitting or personalization</a:t>
                      </a:r>
                      <a:endParaRPr lang="en-US" sz="16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971852199"/>
                  </a:ext>
                </a:extLst>
              </a:tr>
              <a:tr h="1401984">
                <a:tc>
                  <a:txBody>
                    <a:bodyPr/>
                    <a:lstStyle/>
                    <a:p>
                      <a:r>
                        <a:rPr lang="en-IN" sz="1600" dirty="0">
                          <a:latin typeface="Times New Roman" panose="02020603050405020304" pitchFamily="18" charset="0"/>
                          <a:cs typeface="Times New Roman" panose="02020603050405020304" pitchFamily="18" charset="0"/>
                        </a:rPr>
                        <a:t>       5       </a:t>
                      </a:r>
                    </a:p>
                  </a:txBody>
                  <a:tcPr anchor="ctr"/>
                </a:tc>
                <a:tc>
                  <a:txBody>
                    <a:bodyPr/>
                    <a:lstStyle/>
                    <a:p>
                      <a:r>
                        <a:rPr lang="en-US" sz="1600" i="1" dirty="0"/>
                        <a:t>Virtual Dressing Room Using OpenCV</a:t>
                      </a:r>
                      <a:r>
                        <a:rPr lang="en-US" sz="1600" dirty="0"/>
                        <a:t> </a:t>
                      </a:r>
                      <a:br>
                        <a:rPr lang="en-US" sz="1600" dirty="0"/>
                      </a:br>
                      <a:r>
                        <a:rPr lang="en-US" sz="1600" dirty="0"/>
                        <a:t>(IJCSIT, 2021)</a:t>
                      </a: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a:t>Image overlay–based cloth simulation with webcam input</a:t>
                      </a:r>
                      <a:endParaRPr lang="en-IN"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a:t>Uses OpenCV for webcam input and shirt overlay; supports basic UI interaction</a:t>
                      </a: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a:t>Lacks pose alignment, gesture control, and deep learning for intelligent garment handling</a:t>
                      </a:r>
                      <a:endParaRPr lang="en-US" sz="16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484236717"/>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D1041-A4DD-A424-6F3B-C68CD2E1C1C9}"/>
              </a:ext>
            </a:extLst>
          </p:cNvPr>
          <p:cNvSpPr>
            <a:spLocks noGrp="1"/>
          </p:cNvSpPr>
          <p:nvPr>
            <p:ph type="title"/>
          </p:nvPr>
        </p:nvSpPr>
        <p:spPr/>
        <p:txBody>
          <a:bodyPr/>
          <a:lstStyle/>
          <a:p>
            <a:r>
              <a:rPr lang="en-IN" dirty="0"/>
              <a:t>EXISTING SYSTEM </a:t>
            </a:r>
          </a:p>
        </p:txBody>
      </p:sp>
      <p:sp>
        <p:nvSpPr>
          <p:cNvPr id="7" name="Rectangle 3">
            <a:extLst>
              <a:ext uri="{FF2B5EF4-FFF2-40B4-BE49-F238E27FC236}">
                <a16:creationId xmlns:a16="http://schemas.microsoft.com/office/drawing/2014/main" id="{BB809A29-5B91-72E8-C243-9F8D9B1EC133}"/>
              </a:ext>
            </a:extLst>
          </p:cNvPr>
          <p:cNvSpPr>
            <a:spLocks noGrp="1" noChangeArrowheads="1"/>
          </p:cNvSpPr>
          <p:nvPr>
            <p:ph type="body" idx="1"/>
          </p:nvPr>
        </p:nvSpPr>
        <p:spPr bwMode="auto">
          <a:xfrm>
            <a:off x="1532468" y="1644388"/>
            <a:ext cx="8644465" cy="2739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r>
              <a:rPr lang="en-US" sz="1800" dirty="0"/>
              <a:t>In the current online shopping platforms, users can only view product images, read descriptions, and check size charts. There is </a:t>
            </a:r>
            <a:r>
              <a:rPr lang="en-US" sz="1800" b="1" dirty="0"/>
              <a:t>no way to virtually try on clothes</a:t>
            </a:r>
            <a:r>
              <a:rPr lang="en-US" sz="1800" dirty="0"/>
              <a:t>, which often leads to </a:t>
            </a:r>
            <a:r>
              <a:rPr lang="en-US" sz="1800" b="1" dirty="0"/>
              <a:t>size mismatches</a:t>
            </a:r>
            <a:r>
              <a:rPr lang="en-US" sz="1800" dirty="0"/>
              <a:t>, </a:t>
            </a:r>
            <a:r>
              <a:rPr lang="en-US" sz="1800" b="1" dirty="0"/>
              <a:t>style confusion</a:t>
            </a:r>
            <a:r>
              <a:rPr lang="en-US" sz="1800" dirty="0"/>
              <a:t>, and a </a:t>
            </a:r>
            <a:r>
              <a:rPr lang="en-US" sz="1800" b="1" dirty="0"/>
              <a:t>high return rate</a:t>
            </a:r>
            <a:r>
              <a:rPr lang="en-US" sz="1800" dirty="0"/>
              <a:t>.</a:t>
            </a:r>
          </a:p>
          <a:p>
            <a:pPr algn="just"/>
            <a:r>
              <a:rPr lang="en-US" sz="1800" dirty="0"/>
              <a:t>Some advanced platforms may offer </a:t>
            </a:r>
            <a:r>
              <a:rPr lang="en-US" sz="1800" b="1" dirty="0"/>
              <a:t>2D outfit previews</a:t>
            </a:r>
            <a:r>
              <a:rPr lang="en-US" sz="1800" dirty="0"/>
              <a:t> using static mannequins or uploaded photos, but these are not interactive, accurate, or personalized. Most systems lack </a:t>
            </a:r>
            <a:r>
              <a:rPr lang="en-US" sz="1800" b="1" dirty="0"/>
              <a:t>real-time interaction</a:t>
            </a:r>
            <a:r>
              <a:rPr lang="en-US" sz="1800" dirty="0"/>
              <a:t>, </a:t>
            </a:r>
            <a:r>
              <a:rPr lang="en-US" sz="1800" b="1" dirty="0"/>
              <a:t>gesture control</a:t>
            </a:r>
            <a:r>
              <a:rPr lang="en-US" sz="1800" dirty="0"/>
              <a:t>, or </a:t>
            </a:r>
            <a:r>
              <a:rPr lang="en-US" sz="1800" b="1" dirty="0"/>
              <a:t>live camera integration</a:t>
            </a:r>
            <a:r>
              <a:rPr lang="en-US" sz="1800" dirty="0"/>
              <a:t>, which limits the virtual try-on experience.</a:t>
            </a:r>
          </a:p>
          <a:p>
            <a:pPr algn="just"/>
            <a:r>
              <a:rPr lang="en-US" sz="1800" dirty="0"/>
              <a:t>Furthermore, many of these solutions require separate mobile apps or heavy installations, making them less accessible.</a:t>
            </a:r>
          </a:p>
        </p:txBody>
      </p:sp>
    </p:spTree>
    <p:extLst>
      <p:ext uri="{BB962C8B-B14F-4D97-AF65-F5344CB8AC3E}">
        <p14:creationId xmlns:p14="http://schemas.microsoft.com/office/powerpoint/2010/main" val="26897390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F2AA0-640F-3364-7DD3-9ABD12747650}"/>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PROBLEM STATMENT</a:t>
            </a:r>
          </a:p>
        </p:txBody>
      </p:sp>
      <p:sp>
        <p:nvSpPr>
          <p:cNvPr id="4" name="Rectangle 1">
            <a:extLst>
              <a:ext uri="{FF2B5EF4-FFF2-40B4-BE49-F238E27FC236}">
                <a16:creationId xmlns:a16="http://schemas.microsoft.com/office/drawing/2014/main" id="{C535497C-8060-096A-1A77-7DF0A55ED0E2}"/>
              </a:ext>
            </a:extLst>
          </p:cNvPr>
          <p:cNvSpPr>
            <a:spLocks noGrp="1" noChangeArrowheads="1"/>
          </p:cNvSpPr>
          <p:nvPr>
            <p:ph type="body" idx="1"/>
          </p:nvPr>
        </p:nvSpPr>
        <p:spPr bwMode="auto">
          <a:xfrm>
            <a:off x="757187" y="2042637"/>
            <a:ext cx="10825213" cy="29649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800" dirty="0"/>
              <a:t>In the current online fashion retail environment, customers are unable to </a:t>
            </a:r>
            <a:r>
              <a:rPr lang="en-US" sz="1800" b="1" dirty="0"/>
              <a:t>physically try on clothes</a:t>
            </a:r>
            <a:r>
              <a:rPr lang="en-US" sz="1800" dirty="0"/>
              <a:t>, leading to </a:t>
            </a:r>
            <a:r>
              <a:rPr lang="en-US" sz="1800" b="1" dirty="0"/>
              <a:t>uncertainty in fit and appearance</a:t>
            </a:r>
            <a:r>
              <a:rPr lang="en-US" sz="1800" dirty="0"/>
              <a:t>, </a:t>
            </a:r>
            <a:r>
              <a:rPr lang="en-US" sz="1800" b="1" dirty="0"/>
              <a:t>reduced confidence</a:t>
            </a:r>
            <a:r>
              <a:rPr lang="en-US" sz="1800" dirty="0"/>
              <a:t>, and a </a:t>
            </a:r>
            <a:r>
              <a:rPr lang="en-US" sz="1800" b="1" dirty="0"/>
              <a:t>high rate of product returns</a:t>
            </a:r>
            <a:r>
              <a:rPr lang="en-US" sz="1800" dirty="0"/>
              <a:t>. Traditional online platforms rely solely on product images and size charts, which do not provide an accurate or personalized shopping experience. There is a lack of </a:t>
            </a:r>
            <a:r>
              <a:rPr lang="en-US" sz="1800" b="1" dirty="0"/>
              <a:t>real-time, interactive, and accessible virtual trial solutions</a:t>
            </a:r>
            <a:r>
              <a:rPr lang="en-US" sz="1800" dirty="0"/>
              <a:t> that work seamlessly on web browsers without requiring installations or additional hardware.</a:t>
            </a:r>
          </a:p>
          <a:p>
            <a:r>
              <a:rPr lang="en-US" sz="1800" dirty="0"/>
              <a:t>There is a pressing need for a </a:t>
            </a:r>
            <a:r>
              <a:rPr lang="en-US" sz="1800" b="1" dirty="0"/>
              <a:t>web-based, AI-powered virtual try-on system</a:t>
            </a:r>
            <a:r>
              <a:rPr lang="en-US" sz="1800" dirty="0"/>
              <a:t> that allows users to </a:t>
            </a:r>
            <a:r>
              <a:rPr lang="en-US" sz="1800" b="1" dirty="0"/>
              <a:t>visually experience clothing in real-time</a:t>
            </a:r>
            <a:r>
              <a:rPr lang="en-US" sz="1800" dirty="0"/>
              <a:t> using just a webcam and browser. Such a system must be intuitive, hands-free, and device-independent to improve user engagement and reduce return rates—bridging the gap between physical and digital fashion shopping.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566793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5271A-8036-9803-5EEA-29365F048AF0}"/>
              </a:ext>
            </a:extLst>
          </p:cNvPr>
          <p:cNvSpPr>
            <a:spLocks noGrp="1"/>
          </p:cNvSpPr>
          <p:nvPr>
            <p:ph type="title"/>
          </p:nvPr>
        </p:nvSpPr>
        <p:spPr>
          <a:xfrm>
            <a:off x="609600" y="274638"/>
            <a:ext cx="10972800" cy="1143000"/>
          </a:xfrm>
        </p:spPr>
        <p:txBody>
          <a:bodyPr>
            <a:normAutofit/>
          </a:bodyPr>
          <a:lstStyle/>
          <a:p>
            <a:r>
              <a:rPr lang="en-IN" dirty="0">
                <a:latin typeface="Times New Roman" panose="02020603050405020304" pitchFamily="18" charset="0"/>
                <a:cs typeface="Times New Roman" panose="02020603050405020304" pitchFamily="18" charset="0"/>
              </a:rPr>
              <a:t>OBJECTIVES</a:t>
            </a:r>
          </a:p>
        </p:txBody>
      </p:sp>
      <p:sp>
        <p:nvSpPr>
          <p:cNvPr id="13" name="Text Placeholder 12">
            <a:extLst>
              <a:ext uri="{FF2B5EF4-FFF2-40B4-BE49-F238E27FC236}">
                <a16:creationId xmlns:a16="http://schemas.microsoft.com/office/drawing/2014/main" id="{1FD4A643-2F8C-C480-8BA9-A93ADD41B0EC}"/>
              </a:ext>
            </a:extLst>
          </p:cNvPr>
          <p:cNvSpPr>
            <a:spLocks noGrp="1"/>
          </p:cNvSpPr>
          <p:nvPr>
            <p:ph type="body" idx="1"/>
          </p:nvPr>
        </p:nvSpPr>
        <p:spPr>
          <a:xfrm>
            <a:off x="770020" y="1600201"/>
            <a:ext cx="10812379" cy="3626317"/>
          </a:xfrm>
        </p:spPr>
        <p:txBody>
          <a:bodyPr>
            <a:normAutofit fontScale="77500" lnSpcReduction="20000"/>
          </a:bodyPr>
          <a:lstStyle/>
          <a:p>
            <a:r>
              <a:rPr lang="en-US" sz="2300" dirty="0"/>
              <a:t>The</a:t>
            </a:r>
            <a:r>
              <a:rPr lang="en-US" dirty="0"/>
              <a:t> main goal of VUE.AI is to develop an </a:t>
            </a:r>
            <a:r>
              <a:rPr lang="en-US" b="1" dirty="0"/>
              <a:t>interactive, web-based virtual trial room</a:t>
            </a:r>
            <a:r>
              <a:rPr lang="en-US" dirty="0"/>
              <a:t> that lets users </a:t>
            </a:r>
            <a:r>
              <a:rPr lang="en-US" b="1" dirty="0"/>
              <a:t>try on clothes in real time</a:t>
            </a:r>
            <a:r>
              <a:rPr lang="en-US" dirty="0"/>
              <a:t> using only a </a:t>
            </a:r>
            <a:r>
              <a:rPr lang="en-US" b="1" dirty="0"/>
              <a:t>webcam and browser</a:t>
            </a:r>
            <a:r>
              <a:rPr lang="en-US" dirty="0"/>
              <a:t>. The system uses </a:t>
            </a:r>
            <a:r>
              <a:rPr lang="en-US" b="1" dirty="0"/>
              <a:t>hand gestures</a:t>
            </a:r>
            <a:r>
              <a:rPr lang="en-US" dirty="0"/>
              <a:t> for touchless navigation, making it ideal for hygienic retail environments.</a:t>
            </a:r>
          </a:p>
          <a:p>
            <a:r>
              <a:rPr lang="en-US" dirty="0"/>
              <a:t>It is built with </a:t>
            </a:r>
            <a:r>
              <a:rPr lang="en-US" b="1" dirty="0"/>
              <a:t>HTML, CSS, and JavaScript</a:t>
            </a:r>
            <a:r>
              <a:rPr lang="en-US" dirty="0"/>
              <a:t>, integrating </a:t>
            </a:r>
            <a:r>
              <a:rPr lang="en-US" b="1" dirty="0" err="1"/>
              <a:t>MediaPipe</a:t>
            </a:r>
            <a:r>
              <a:rPr lang="en-US" dirty="0"/>
              <a:t> for </a:t>
            </a:r>
            <a:r>
              <a:rPr lang="en-US" b="1" dirty="0"/>
              <a:t>real-time pose and gesture detection</a:t>
            </a:r>
            <a:r>
              <a:rPr lang="en-US" dirty="0"/>
              <a:t>. The app overlays outfits using live video and canvas rendering to create a realistic try-on experience.</a:t>
            </a:r>
          </a:p>
          <a:p>
            <a:r>
              <a:rPr lang="en-US" dirty="0"/>
              <a:t>VUE.AI is designed to be </a:t>
            </a:r>
            <a:r>
              <a:rPr lang="en-US" b="1" dirty="0"/>
              <a:t>platform-independent</a:t>
            </a:r>
            <a:r>
              <a:rPr lang="en-US" dirty="0"/>
              <a:t>, requiring no downloads or high-end hardware. It also allows for </a:t>
            </a:r>
            <a:r>
              <a:rPr lang="en-US" b="1" dirty="0"/>
              <a:t>future upgrades</a:t>
            </a:r>
            <a:r>
              <a:rPr lang="en-US" dirty="0"/>
              <a:t> and aims to </a:t>
            </a:r>
            <a:r>
              <a:rPr lang="en-US" b="1" dirty="0"/>
              <a:t>enhance user satisfaction</a:t>
            </a:r>
            <a:r>
              <a:rPr lang="en-US" dirty="0"/>
              <a:t> while reducing product return rates in online shopping.</a:t>
            </a:r>
          </a:p>
          <a:p>
            <a:pPr marL="114300" indent="0">
              <a:lnSpc>
                <a:spcPct val="150000"/>
              </a:lnSpc>
              <a:buNone/>
            </a:pPr>
            <a:endParaRPr lang="en-IN" dirty="0"/>
          </a:p>
        </p:txBody>
      </p:sp>
    </p:spTree>
    <p:extLst>
      <p:ext uri="{BB962C8B-B14F-4D97-AF65-F5344CB8AC3E}">
        <p14:creationId xmlns:p14="http://schemas.microsoft.com/office/powerpoint/2010/main" val="2951513383"/>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381</TotalTime>
  <Words>2219</Words>
  <Application>Microsoft Office PowerPoint</Application>
  <PresentationFormat>Widescreen</PresentationFormat>
  <Paragraphs>139</Paragraphs>
  <Slides>29</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Times New Roman</vt:lpstr>
      <vt:lpstr>Office Theme</vt:lpstr>
      <vt:lpstr>STANLEY COLLEGE OF ENGINEERING AND TECHNOLOGY FOR WOMEN (AUTONOMOUS)  Abids. Hyderabad – 500 001 (Affiliated to Osmania University &amp; Approved by AICTE) (All eligible UG Courses are accredited by NBA &amp; Accredited by NAAC with ‘A’ Grade)  Department Of Computer Science and Engineering Academic Year: 2025-2026 Mini Project </vt:lpstr>
      <vt:lpstr>CONTENTS</vt:lpstr>
      <vt:lpstr>         ABSTRACT</vt:lpstr>
      <vt:lpstr>                      INTRODUCTION</vt:lpstr>
      <vt:lpstr> LITERATURE REVIEW         </vt:lpstr>
      <vt:lpstr>PowerPoint Presentation</vt:lpstr>
      <vt:lpstr>EXISTING SYSTEM </vt:lpstr>
      <vt:lpstr>PROBLEM STATMENT</vt:lpstr>
      <vt:lpstr>OBJECTIVES</vt:lpstr>
      <vt:lpstr>                  PROPOSED SYSTEM</vt:lpstr>
      <vt:lpstr>PowerPoint Presentation</vt:lpstr>
      <vt:lpstr>PowerPoint Presentation</vt:lpstr>
      <vt:lpstr>IMPLEMENTATION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LIMITATIONS </vt:lpstr>
      <vt:lpstr>CONCLUSION</vt:lpstr>
      <vt:lpstr>FUTURE SCOPE</vt:lpstr>
      <vt:lpstr>REFERENCES</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HARE KRISHNA</dc:creator>
  <cp:lastModifiedBy>Ananya karri</cp:lastModifiedBy>
  <cp:revision>6</cp:revision>
  <dcterms:modified xsi:type="dcterms:W3CDTF">2025-07-17T04:58:44Z</dcterms:modified>
</cp:coreProperties>
</file>